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99" r:id="rId2"/>
  </p:sldMasterIdLst>
  <p:notesMasterIdLst>
    <p:notesMasterId r:id="rId85"/>
  </p:notesMasterIdLst>
  <p:handoutMasterIdLst>
    <p:handoutMasterId r:id="rId86"/>
  </p:handoutMasterIdLst>
  <p:sldIdLst>
    <p:sldId id="285" r:id="rId3"/>
    <p:sldId id="2689" r:id="rId4"/>
    <p:sldId id="1365" r:id="rId5"/>
    <p:sldId id="2677" r:id="rId6"/>
    <p:sldId id="2396" r:id="rId7"/>
    <p:sldId id="2665" r:id="rId8"/>
    <p:sldId id="1479" r:id="rId9"/>
    <p:sldId id="1903" r:id="rId10"/>
    <p:sldId id="1909" r:id="rId11"/>
    <p:sldId id="1904" r:id="rId12"/>
    <p:sldId id="1910" r:id="rId13"/>
    <p:sldId id="2200" r:id="rId14"/>
    <p:sldId id="1911" r:id="rId15"/>
    <p:sldId id="2686" r:id="rId16"/>
    <p:sldId id="2704" r:id="rId17"/>
    <p:sldId id="2814" r:id="rId18"/>
    <p:sldId id="2815" r:id="rId19"/>
    <p:sldId id="2823" r:id="rId20"/>
    <p:sldId id="2684" r:id="rId21"/>
    <p:sldId id="2822" r:id="rId22"/>
    <p:sldId id="2357" r:id="rId23"/>
    <p:sldId id="2364" r:id="rId24"/>
    <p:sldId id="2365" r:id="rId25"/>
    <p:sldId id="2821" r:id="rId26"/>
    <p:sldId id="2812" r:id="rId27"/>
    <p:sldId id="2813" r:id="rId28"/>
    <p:sldId id="2422" r:id="rId29"/>
    <p:sldId id="1934" r:id="rId30"/>
    <p:sldId id="2636" r:id="rId31"/>
    <p:sldId id="2642" r:id="rId32"/>
    <p:sldId id="2650" r:id="rId33"/>
    <p:sldId id="2643" r:id="rId34"/>
    <p:sldId id="2644" r:id="rId35"/>
    <p:sldId id="2645" r:id="rId36"/>
    <p:sldId id="2637" r:id="rId37"/>
    <p:sldId id="2707" r:id="rId38"/>
    <p:sldId id="2204" r:id="rId39"/>
    <p:sldId id="2824" r:id="rId40"/>
    <p:sldId id="2693" r:id="rId41"/>
    <p:sldId id="2270" r:id="rId42"/>
    <p:sldId id="2691" r:id="rId43"/>
    <p:sldId id="2394" r:id="rId44"/>
    <p:sldId id="2825" r:id="rId45"/>
    <p:sldId id="2203" r:id="rId46"/>
    <p:sldId id="2202" r:id="rId47"/>
    <p:sldId id="1915" r:id="rId48"/>
    <p:sldId id="1914" r:id="rId49"/>
    <p:sldId id="1918" r:id="rId50"/>
    <p:sldId id="1919" r:id="rId51"/>
    <p:sldId id="1920" r:id="rId52"/>
    <p:sldId id="1949" r:id="rId53"/>
    <p:sldId id="1921" r:id="rId54"/>
    <p:sldId id="2819" r:id="rId55"/>
    <p:sldId id="2629" r:id="rId56"/>
    <p:sldId id="2816" r:id="rId57"/>
    <p:sldId id="2817" r:id="rId58"/>
    <p:sldId id="2818" r:id="rId59"/>
    <p:sldId id="2242" r:id="rId60"/>
    <p:sldId id="2820" r:id="rId61"/>
    <p:sldId id="2706" r:id="rId62"/>
    <p:sldId id="2395" r:id="rId63"/>
    <p:sldId id="272" r:id="rId64"/>
    <p:sldId id="2698" r:id="rId65"/>
    <p:sldId id="2681" r:id="rId66"/>
    <p:sldId id="2682" r:id="rId67"/>
    <p:sldId id="2683" r:id="rId68"/>
    <p:sldId id="2646" r:id="rId69"/>
    <p:sldId id="2647" r:id="rId70"/>
    <p:sldId id="2702" r:id="rId71"/>
    <p:sldId id="2661" r:id="rId72"/>
    <p:sldId id="2612" r:id="rId73"/>
    <p:sldId id="2660" r:id="rId74"/>
    <p:sldId id="2703" r:id="rId75"/>
    <p:sldId id="2358" r:id="rId76"/>
    <p:sldId id="2095" r:id="rId77"/>
    <p:sldId id="2193" r:id="rId78"/>
    <p:sldId id="2355" r:id="rId79"/>
    <p:sldId id="2700" r:id="rId80"/>
    <p:sldId id="2257" r:id="rId81"/>
    <p:sldId id="1566" r:id="rId82"/>
    <p:sldId id="2206" r:id="rId83"/>
    <p:sldId id="2246" r:id="rId84"/>
  </p:sldIdLst>
  <p:sldSz cx="12192000" cy="6858000"/>
  <p:notesSz cx="6858000" cy="9144000"/>
  <p:custDataLst>
    <p:tags r:id="rId8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46CABAD-EBFA-01B9-327E-04AF6704CA62}" name="Kamil, Amir" initials="KA" userId="S::akamil@umich.edu::0a2825f6-68dd-4429-a307-db6c78d9b04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a Seo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dk1"/>
            </a:lnRef>
          </a:top>
          <a:bottom>
            <a:lnRef idx="1">
              <a:schemeClr val="dk1"/>
            </a:lnRef>
          </a:bottom>
        </a:tcBdr>
      </a:tcStyle>
    </a:band1H>
    <a:band1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1V>
    <a:band2V>
      <a:tcStyle>
        <a:tcBdr>
          <a:left>
            <a:lnRef idx="1">
              <a:schemeClr val="dk1"/>
            </a:lnRef>
          </a:left>
          <a:right>
            <a:lnRef idx="1">
              <a:schemeClr val="dk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Ref idx="1">
          <a:schemeClr val="dk1">
            <a:tint val="80000"/>
          </a:schemeClr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81" autoAdjust="0"/>
    <p:restoredTop sz="83356" autoAdjust="0"/>
  </p:normalViewPr>
  <p:slideViewPr>
    <p:cSldViewPr>
      <p:cViewPr varScale="1">
        <p:scale>
          <a:sx n="99" d="100"/>
          <a:sy n="99" d="100"/>
        </p:scale>
        <p:origin x="200" y="280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120" d="100"/>
          <a:sy n="120" d="100"/>
        </p:scale>
        <p:origin x="7602" y="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93" Type="http://schemas.microsoft.com/office/2018/10/relationships/authors" Target="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ags" Target="tags/tag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MetricHPE" panose="020B0503030202060203" pitchFamily="34" charset="0"/>
              </a:rPr>
              <a:t>7/21/23</a:t>
            </a:fld>
            <a:endParaRPr dirty="0">
              <a:latin typeface="MetricHPE" panose="020B050303020206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MetricHPE" panose="020B050303020206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MetricHPE" panose="020B0503030202060203" pitchFamily="34" charset="0"/>
              </a:rPr>
              <a:t>‹#›</a:t>
            </a:fld>
            <a:endParaRPr dirty="0"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MetricHPE" panose="020B050303020206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MetricHPE" panose="020B0503030202060203" pitchFamily="34" charset="0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" panose="020B0303030202060203" pitchFamily="34" charset="0"/>
      <a:buChar char=" "/>
      <a:defRPr sz="11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5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10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9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" panose="020B0303030202060203" pitchFamily="34" charset="0"/>
      <a:buChar char="–"/>
      <a:defRPr sz="800" kern="1200">
        <a:solidFill>
          <a:schemeClr val="tx1"/>
        </a:solidFill>
        <a:latin typeface="MetricHPE" panose="020B050303020206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el-lang/chapel/blob/main/test/users/bachman/Beta_Diversity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hapel-lang/chapel/blob/main/test/users/bachman/Beta_Diversity/main.chpl#L195-L196" TargetMode="External"/><Relationship Id="rId5" Type="http://schemas.openxmlformats.org/officeDocument/2006/relationships/hyperlink" Target="http://file.it/" TargetMode="External"/><Relationship Id="rId4" Type="http://schemas.openxmlformats.org/officeDocument/2006/relationships/hyperlink" Target="https://github.com/chapel-lang/chapel/blob/main/test/users/bachman/Beta_Diversity/main.chpl#L168-L189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el-lang/chapel/blob/main/test/users/bachman/Beta_Diversity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chapel-lang/chapel/blob/main/test/users/bachman/Beta_Diversity/main.chpl#L195-L196" TargetMode="External"/><Relationship Id="rId5" Type="http://schemas.openxmlformats.org/officeDocument/2006/relationships/hyperlink" Target="http://file.it/" TargetMode="External"/><Relationship Id="rId4" Type="http://schemas.openxmlformats.org/officeDocument/2006/relationships/hyperlink" Target="https://github.com/chapel-lang/chapel/blob/main/test/users/bachman/Beta_Diversity/main.chpl#L168-L189" TargetMode="Externa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120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696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720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439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need to check these options all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probably are going to need more slides about this example </a:t>
            </a:r>
            <a:r>
              <a:rPr lang="en-US" sz="1200" b="0" dirty="0" err="1"/>
              <a:t>preferrrably</a:t>
            </a:r>
            <a:r>
              <a:rPr lang="en-US" sz="1200" b="0" dirty="0"/>
              <a:t> some with diagrams in the programming in Chapel section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want at least one diagram slide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9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41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91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educe-scan-operator: one of + * &amp;&amp; || &amp; | ^ 'min' 'max' 'minmax' '</a:t>
            </a:r>
            <a:r>
              <a:rPr lang="en-US" dirty="0" err="1"/>
              <a:t>minloc</a:t>
            </a:r>
            <a:r>
              <a:rPr lang="en-US" dirty="0"/>
              <a:t>' '</a:t>
            </a:r>
            <a:r>
              <a:rPr lang="en-US" dirty="0" err="1"/>
              <a:t>maxloc</a:t>
            </a:r>
            <a:r>
              <a:rPr lang="en-US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67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FIXME: try to align with CUF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39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212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FIXME: try to align with CUF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0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9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highlight>
                  <a:srgbClr val="FFFF00"/>
                </a:highlight>
              </a:rPr>
              <a:t>FIXME</a:t>
            </a:r>
            <a:r>
              <a:rPr lang="en-US" sz="1200" b="0" dirty="0"/>
              <a:t>: double check the docker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18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code and have them run it.</a:t>
            </a:r>
          </a:p>
          <a:p>
            <a:endParaRPr lang="en-US" dirty="0"/>
          </a:p>
          <a:p>
            <a:r>
              <a:rPr lang="en-US" dirty="0"/>
              <a:t>Concepts</a:t>
            </a:r>
          </a:p>
          <a:p>
            <a:r>
              <a:rPr lang="en-US" dirty="0"/>
              <a:t>* config </a:t>
            </a:r>
            <a:r>
              <a:rPr lang="en-US" dirty="0" err="1"/>
              <a:t>consts</a:t>
            </a:r>
            <a:endParaRPr lang="en-US" dirty="0"/>
          </a:p>
          <a:p>
            <a:r>
              <a:rPr lang="en-US" dirty="0"/>
              <a:t>* reading lines from a file</a:t>
            </a:r>
          </a:p>
          <a:p>
            <a:r>
              <a:rPr lang="en-US" dirty="0"/>
              <a:t>* using a Map to do </a:t>
            </a:r>
            <a:r>
              <a:rPr lang="en-US" dirty="0" err="1"/>
              <a:t>histogramming</a:t>
            </a:r>
            <a:endParaRPr lang="en-US" dirty="0"/>
          </a:p>
          <a:p>
            <a:r>
              <a:rPr lang="en-US" dirty="0"/>
              <a:t>* no parallelism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6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52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FIXME: try to align with CUF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3360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educe-scan-operator: one of + * &amp;&amp; || &amp; | ^ 'min' 'max' 'minmax' '</a:t>
            </a:r>
            <a:r>
              <a:rPr lang="en-US" dirty="0" err="1"/>
              <a:t>minloc</a:t>
            </a:r>
            <a:r>
              <a:rPr lang="en-US" dirty="0"/>
              <a:t>' '</a:t>
            </a:r>
            <a:r>
              <a:rPr lang="en-US" dirty="0" err="1"/>
              <a:t>maxloc</a:t>
            </a:r>
            <a:r>
              <a:rPr lang="en-US" dirty="0"/>
              <a:t>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69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Brad's ChapelForPASC2023 presentation.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297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30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874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sequence of slides is from </a:t>
            </a:r>
            <a:r>
              <a:rPr lang="en-US" dirty="0" err="1"/>
              <a:t>ChapelForCTOTechSeries</a:t>
            </a:r>
            <a:r>
              <a:rPr lang="en-US" dirty="0"/>
              <a:t> in 2023 from Brad.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9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7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providing distributed and shared memory parallelism </a:t>
            </a:r>
            <a:r>
              <a:rPr lang="en-US" sz="1200" dirty="0"/>
              <a:t>for existing codes is for HPO, which doesn't show up later in this talk, but I am going to keep in the reference anyway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2955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790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bradc</a:t>
            </a:r>
            <a:r>
              <a:rPr lang="en-US" dirty="0"/>
              <a:t>/</a:t>
            </a:r>
            <a:r>
              <a:rPr lang="en-US" dirty="0" err="1"/>
              <a:t>ChapelForOokamiUsers</a:t>
            </a:r>
            <a:r>
              <a:rPr lang="en-US" dirty="0"/>
              <a:t> talk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17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FIXME: try to align with CUF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16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9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LEFTOFF testing codes here</a:t>
            </a:r>
          </a:p>
          <a:p>
            <a:endParaRPr lang="en-US" dirty="0"/>
          </a:p>
          <a:p>
            <a:r>
              <a:rPr lang="en-US" dirty="0"/>
              <a:t>Concepts</a:t>
            </a:r>
          </a:p>
          <a:p>
            <a:r>
              <a:rPr lang="en-US" dirty="0"/>
              <a:t>* block distribution of an array of strings</a:t>
            </a:r>
          </a:p>
          <a:p>
            <a:r>
              <a:rPr lang="en-US" dirty="0"/>
              <a:t>* </a:t>
            </a:r>
            <a:r>
              <a:rPr lang="en-US" dirty="0" err="1"/>
              <a:t>forall</a:t>
            </a:r>
            <a:r>
              <a:rPr lang="en-US" dirty="0"/>
              <a:t> is using the default iterator on filenames, which has been block distributed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4042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85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Multi-GPU stream example on crusher, https://</a:t>
            </a:r>
            <a:r>
              <a:rPr lang="en-US" sz="1400" dirty="0" err="1"/>
              <a:t>github.com</a:t>
            </a:r>
            <a:r>
              <a:rPr lang="en-US" sz="1400" dirty="0"/>
              <a:t>/Cray/chapel-private/issues/4615</a:t>
            </a:r>
          </a:p>
          <a:p>
            <a:endParaRPr lang="en-US" sz="1400" dirty="0"/>
          </a:p>
          <a:p>
            <a:r>
              <a:rPr lang="en-US" sz="1400" dirty="0">
                <a:highlight>
                  <a:srgbClr val="FFFF00"/>
                </a:highlight>
              </a:rPr>
              <a:t>FIXME: try to align with CUF outline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0639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This 9-slide sequence is copied from Brad's </a:t>
            </a:r>
            <a:r>
              <a:rPr lang="en-US" dirty="0" err="1"/>
              <a:t>ChapelForSHMEMDevs</a:t>
            </a:r>
            <a:r>
              <a:rPr lang="en-US" dirty="0"/>
              <a:t> talk.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057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need to check these options all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probably are going to need more slides about this example </a:t>
            </a:r>
            <a:r>
              <a:rPr lang="en-US" sz="1200" b="0" dirty="0" err="1"/>
              <a:t>preferrrably</a:t>
            </a:r>
            <a:r>
              <a:rPr lang="en-US" sz="1200" b="0" dirty="0"/>
              <a:t> some with diagrams in the programming in Chapel section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want at least one diagram slide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820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slide 123 in </a:t>
            </a:r>
            <a:r>
              <a:rPr lang="en-US" dirty="0" err="1"/>
              <a:t>SoP</a:t>
            </a:r>
            <a:r>
              <a:rPr lang="en-US" dirty="0"/>
              <a:t> that wasn't used.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Brad's ChapelForPASC2023 presentation.</a:t>
            </a:r>
          </a:p>
          <a:p>
            <a:endParaRPr lang="en-US" dirty="0"/>
          </a:p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sz="1400" dirty="0"/>
              <a:t>quite a few applications being used in production have been written in Chapel. Chapel programmers often express how the risk of using a less well-known language was well worth the acceleration in productivity and quick route to performance and scalability.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176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35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85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6248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/>
          </a:p>
        </p:txBody>
      </p:sp>
      <p:sp>
        <p:nvSpPr>
          <p:cNvPr id="34918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4103C9-A610-4F97-8D9A-52BA4AF32663}" type="slidenum">
              <a:rPr lang="en-US"/>
              <a:pPr/>
              <a:t>58</a:t>
            </a:fld>
            <a:endParaRPr lang="en-US"/>
          </a:p>
        </p:txBody>
      </p:sp>
      <p:sp>
        <p:nvSpPr>
          <p:cNvPr id="34918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381000"/>
            <a:ext cx="4572000" cy="2573338"/>
          </a:xfrm>
          <a:ln/>
        </p:spPr>
      </p:sp>
      <p:sp>
        <p:nvSpPr>
          <p:cNvPr id="34918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From Brad's </a:t>
            </a:r>
            <a:r>
              <a:rPr lang="en-US" dirty="0" err="1"/>
              <a:t>Ookami</a:t>
            </a:r>
            <a:r>
              <a:rPr lang="en-US" dirty="0"/>
              <a:t> users talk.  Could consider pointing to code and showing diagrams like this.</a:t>
            </a:r>
          </a:p>
        </p:txBody>
      </p:sp>
    </p:spTree>
    <p:extLst>
      <p:ext uri="{BB962C8B-B14F-4D97-AF65-F5344CB8AC3E}">
        <p14:creationId xmlns:p14="http://schemas.microsoft.com/office/powerpoint/2010/main" val="3359999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FIXME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need to check these options all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probably are going to need more slides about this example </a:t>
            </a:r>
            <a:r>
              <a:rPr lang="en-US" sz="1200" b="0" dirty="0" err="1"/>
              <a:t>preferrrably</a:t>
            </a:r>
            <a:r>
              <a:rPr lang="en-US" sz="1200" b="0" dirty="0"/>
              <a:t> some with diagrams in the programming in Chapel section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* want at least one diagram slide here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443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don't think Scott's image analysis is having to insert any puts and gets, but I am not entirely sure, </a:t>
            </a:r>
            <a:r>
              <a:rPr lang="en-US" dirty="0">
                <a:hlinkClick r:id="rId3"/>
              </a:rPr>
              <a:t>https://github.com/chapel-lang/chapel/blob/main/test/users/bachman/Beta_Diversity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think it has some gets from Locale0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From Ben H, "</a:t>
            </a:r>
            <a:r>
              <a:rPr lang="en-US" dirty="0">
                <a:solidFill>
                  <a:srgbClr val="D1D2D3"/>
                </a:solidFill>
                <a:effectLst/>
              </a:rPr>
              <a:t>I think there are two relevant arrays here: the array representing image data, and the "dissimilarity" </a:t>
            </a:r>
            <a:r>
              <a:rPr lang="en-US" dirty="0" err="1">
                <a:solidFill>
                  <a:srgbClr val="D1D2D3"/>
                </a:solidFill>
                <a:effectLst/>
              </a:rPr>
              <a:t>array.I</a:t>
            </a:r>
            <a:r>
              <a:rPr lang="en-US" dirty="0">
                <a:solidFill>
                  <a:srgbClr val="D1D2D3"/>
                </a:solidFill>
                <a:effectLst/>
              </a:rPr>
              <a:t> believe each locale reads into the local image chunk on its own: </a:t>
            </a:r>
            <a:r>
              <a:rPr lang="en-US" dirty="0">
                <a:hlinkClick r:id="rId4"/>
              </a:rPr>
              <a:t>https://github.com/chapel-lang/chapel/blob/main/test/users/bachman/Beta_Diversity/main.chpl#L168-L189</a:t>
            </a:r>
            <a:r>
              <a:rPr lang="en-US" dirty="0">
                <a:solidFill>
                  <a:srgbClr val="D1D2D3"/>
                </a:solidFill>
                <a:effectLst/>
              </a:rPr>
              <a:t> , so there shouldn't be any GETs there. Furthermore, this section uses IO functionality that starts reading from a particular point in the </a:t>
            </a:r>
            <a:r>
              <a:rPr lang="en-US" dirty="0">
                <a:hlinkClick r:id="rId5"/>
              </a:rPr>
              <a:t>file.It</a:t>
            </a:r>
            <a:r>
              <a:rPr lang="en-US" dirty="0">
                <a:solidFill>
                  <a:srgbClr val="D1D2D3"/>
                </a:solidFill>
                <a:effectLst/>
              </a:rPr>
              <a:t> looks like the code is loading the dissimilarity array on Locale0 and then copying it to each locale before running the computation: </a:t>
            </a:r>
            <a:r>
              <a:rPr lang="en-US" dirty="0">
                <a:hlinkClick r:id="rId6"/>
              </a:rPr>
              <a:t>https://github.com/chapel-lang/chapel/blob/main/test/users/bachman/Beta_Diversity/main.chpl#L195-L196</a:t>
            </a:r>
            <a:r>
              <a:rPr lang="en-US" dirty="0">
                <a:solidFill>
                  <a:srgbClr val="D1D2D3"/>
                </a:solidFill>
                <a:effectLst/>
              </a:rPr>
              <a:t> , so that would be a source of GETs (should be a bulk-transfer though).After that, I think everything's local."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78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Cheyenne is a large NCAR machine in Cheyenne, WY.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09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5073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 don't think Scott's image analysis is having to insert any puts and gets, but I am not entirely sure, </a:t>
            </a:r>
            <a:r>
              <a:rPr lang="en-US" dirty="0">
                <a:hlinkClick r:id="rId3"/>
              </a:rPr>
              <a:t>https://github.com/chapel-lang/chapel/blob/main/test/users/bachman/Beta_Diversity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think it has some gets from Locale0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From Ben H, "</a:t>
            </a:r>
            <a:r>
              <a:rPr lang="en-US" dirty="0">
                <a:solidFill>
                  <a:srgbClr val="D1D2D3"/>
                </a:solidFill>
                <a:effectLst/>
              </a:rPr>
              <a:t>I think there are two relevant arrays here: the array representing image data, and the "dissimilarity" </a:t>
            </a:r>
            <a:r>
              <a:rPr lang="en-US" dirty="0" err="1">
                <a:solidFill>
                  <a:srgbClr val="D1D2D3"/>
                </a:solidFill>
                <a:effectLst/>
              </a:rPr>
              <a:t>array.I</a:t>
            </a:r>
            <a:r>
              <a:rPr lang="en-US" dirty="0">
                <a:solidFill>
                  <a:srgbClr val="D1D2D3"/>
                </a:solidFill>
                <a:effectLst/>
              </a:rPr>
              <a:t> believe each locale reads into the local image chunk on its own: </a:t>
            </a:r>
            <a:r>
              <a:rPr lang="en-US" dirty="0">
                <a:hlinkClick r:id="rId4"/>
              </a:rPr>
              <a:t>https://github.com/chapel-lang/chapel/blob/main/test/users/bachman/Beta_Diversity/main.chpl#L168-L189</a:t>
            </a:r>
            <a:r>
              <a:rPr lang="en-US" dirty="0">
                <a:solidFill>
                  <a:srgbClr val="D1D2D3"/>
                </a:solidFill>
                <a:effectLst/>
              </a:rPr>
              <a:t> , so there shouldn't be any GETs there. Furthermore, this section uses IO functionality that starts reading from a particular point in the </a:t>
            </a:r>
            <a:r>
              <a:rPr lang="en-US" dirty="0">
                <a:hlinkClick r:id="rId5"/>
              </a:rPr>
              <a:t>file.It</a:t>
            </a:r>
            <a:r>
              <a:rPr lang="en-US" dirty="0">
                <a:solidFill>
                  <a:srgbClr val="D1D2D3"/>
                </a:solidFill>
                <a:effectLst/>
              </a:rPr>
              <a:t> looks like the code is loading the dissimilarity array on Locale0 and then copying it to each locale before running the computation: </a:t>
            </a:r>
            <a:r>
              <a:rPr lang="en-US" dirty="0">
                <a:hlinkClick r:id="rId6"/>
              </a:rPr>
              <a:t>https://github.com/chapel-lang/chapel/blob/main/test/users/bachman/Beta_Diversity/main.chpl#L195-L196</a:t>
            </a:r>
            <a:r>
              <a:rPr lang="en-US" dirty="0">
                <a:solidFill>
                  <a:srgbClr val="D1D2D3"/>
                </a:solidFill>
                <a:effectLst/>
              </a:rPr>
              <a:t> , so that would be a source of GETs (should be a bulk-transfer though).After that, I think everything's local."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FD49F2-8435-0B48-8DBD-B1F878E04C2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8512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112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CHAMPS participating in 4th CFD High Lift Prediction Workshop and 1</a:t>
            </a:r>
            <a:r>
              <a:rPr lang="en-US" sz="1600" baseline="30000" dirty="0"/>
              <a:t>st</a:t>
            </a:r>
            <a:r>
              <a:rPr lang="en-US" sz="1600" dirty="0"/>
              <a:t> Icing Prediction Workshop</a:t>
            </a:r>
          </a:p>
          <a:p>
            <a:endParaRPr lang="en-US" sz="1600" dirty="0"/>
          </a:p>
          <a:p>
            <a:r>
              <a:rPr lang="en-US" sz="1600" dirty="0"/>
              <a:t>Rest of quote: </a:t>
            </a:r>
            <a:r>
              <a:rPr lang="en-US" sz="1600" i="1" dirty="0"/>
              <a:t>And I'm not joking, this is from 2 years to 3 months. So if you want to take a summer internship and you say 'program a new </a:t>
            </a:r>
            <a:r>
              <a:rPr lang="en-US" sz="1600" i="1" dirty="0" err="1"/>
              <a:t>turbulance</a:t>
            </a:r>
            <a:r>
              <a:rPr lang="en-US" sz="1600" i="1" dirty="0"/>
              <a:t> model', well they manage.  And before, it was impossible to do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7574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Andy's message in slack, https://</a:t>
            </a:r>
            <a:r>
              <a:rPr lang="en-US" dirty="0" err="1"/>
              <a:t>cray.slack.com</a:t>
            </a:r>
            <a:r>
              <a:rPr lang="en-US" dirty="0"/>
              <a:t>/archives/C024Q0N3M5Y/p1688160430709409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3791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</a:t>
            </a:r>
            <a:r>
              <a:rPr lang="en-US" dirty="0" err="1"/>
              <a:t>ChapelForCTO</a:t>
            </a:r>
            <a:r>
              <a:rPr lang="en-US" dirty="0"/>
              <a:t> Brad talk from 2023.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175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371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290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297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Copied from Brad’s CHIUW 2021 SOP talk.  Going to update for MS17.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1333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From Brad </a:t>
            </a:r>
            <a:r>
              <a:rPr lang="en-US" dirty="0" err="1"/>
              <a:t>ChapelForOokamiUsers</a:t>
            </a:r>
            <a:r>
              <a:rPr lang="en-US" dirty="0"/>
              <a:t> talk.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50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Brad </a:t>
            </a:r>
            <a:r>
              <a:rPr lang="en-US" dirty="0" err="1"/>
              <a:t>ChapelForOokamiUsers</a:t>
            </a:r>
            <a:r>
              <a:rPr lang="en-US" dirty="0"/>
              <a:t>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9841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From Brad </a:t>
            </a:r>
            <a:r>
              <a:rPr lang="en-US" dirty="0" err="1"/>
              <a:t>ChapelForOokamiUsers</a:t>
            </a:r>
            <a:r>
              <a:rPr lang="en-US" dirty="0"/>
              <a:t> talk.</a:t>
            </a:r>
          </a:p>
          <a:p>
            <a:endParaRPr lang="en-US" dirty="0"/>
          </a:p>
          <a:p>
            <a:r>
              <a:rPr lang="en-US" dirty="0"/>
              <a:t>FIXME: could add a pointer to the new primer on loops.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2416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From Brad </a:t>
            </a:r>
            <a:r>
              <a:rPr lang="en-US" dirty="0" err="1"/>
              <a:t>ChapelForOokamiUsers</a:t>
            </a:r>
            <a:r>
              <a:rPr lang="en-US" dirty="0"/>
              <a:t> talk.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239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Brad 2023 PASC talk.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783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Chapel don't have to think about other copies of the program, unlike in SPMD.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88DFD3-4C0A-4DC2-9889-16E12A4CEBAD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83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59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marR="0" lvl="0" indent="-36576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25000"/>
              <a:buFont typeface="" panose="020B0303030202060203" pitchFamily="34" charset="0"/>
              <a:buChar char=" "/>
              <a:tabLst/>
              <a:defRPr/>
            </a:pPr>
            <a:r>
              <a:rPr lang="en-US" dirty="0"/>
              <a:t>FIXME: change to </a:t>
            </a:r>
            <a:r>
              <a:rPr lang="en-US" dirty="0" err="1"/>
              <a:t>writeln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3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hpe.kadanza.com/kadanza/photography/ppt-title-images/?sso=saml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D7EF-69F0-8169-96B8-1156E4A82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F1080-C903-7D44-209D-54BA88DC7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04D420-1C6F-0C9C-4B0C-55427C7BE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9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Orang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0CC7B28-F85E-49B0-A5ED-82D39FF680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64B2CD-8FCB-4B30-B00B-A402E5693B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019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84398" y="685800"/>
            <a:ext cx="9106250" cy="3075861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96867C9-FAEA-4AB9-9E4F-5E469CDF0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4398" y="899032"/>
            <a:ext cx="9148360" cy="2862630"/>
          </a:xfrm>
        </p:spPr>
        <p:txBody>
          <a:bodyPr lIns="91440" anchor="b" anchorCtr="0"/>
          <a:lstStyle>
            <a:lvl1pPr marL="219456" indent="-219456">
              <a:defRPr sz="4600" cap="none" baseline="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97CBB38-1E71-4985-B7D1-ACBC191C50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97" y="3989508"/>
            <a:ext cx="8228011" cy="533400"/>
          </a:xfrm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2969749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096839"/>
          </a:xfrm>
        </p:spPr>
        <p:txBody>
          <a:bodyPr lIns="91440" rIns="91440"/>
          <a:lstStyle>
            <a:lvl1pPr>
              <a:buClrTx/>
              <a:defRPr>
                <a:latin typeface="MetricHPE" panose="020B0503030202060203" pitchFamily="34" charset="0"/>
              </a:defRPr>
            </a:lvl1pPr>
            <a:lvl2pPr>
              <a:buClrTx/>
              <a:defRPr>
                <a:latin typeface="MetricHPE" panose="020B0503030202060203" pitchFamily="34" charset="0"/>
              </a:defRPr>
            </a:lvl2pPr>
            <a:lvl3pPr>
              <a:buClrTx/>
              <a:defRPr>
                <a:latin typeface="MetricHPE" panose="020B0503030202060203" pitchFamily="34" charset="0"/>
              </a:defRPr>
            </a:lvl3pPr>
            <a:lvl4pPr marL="594360" indent="0">
              <a:buClrTx/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27000">
              <a:buClrTx/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2753FE-5D9A-4A5E-B0B2-3DAAE2EB3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Font typeface="" panose="020B0604020202020204" pitchFamily="34" charset="0"/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lang="en-US" dirty="0"/>
              <a:t>Click to add one-line subtitle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1746" y="1344281"/>
            <a:ext cx="11529254" cy="475171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 marL="594360" indent="0">
              <a:buNone/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4pPr>
            <a:lvl5pPr marL="739775" indent="-147638">
              <a:tabLst/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0D9BB8-8D8D-4F83-B418-E1A6910A3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8096" y="1733015"/>
            <a:ext cx="11522904" cy="4367541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solidFill>
                  <a:schemeClr val="bg1"/>
                </a:solidFill>
                <a:latin typeface="MetricHPE" panose="020B0503030202060203" pitchFamily="34" charset="0"/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88095" y="1350296"/>
            <a:ext cx="1151413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5C04D0B-D5E2-4F74-B1D6-45E2AEA840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Font typeface="" panose="020B0604020202020204" pitchFamily="34" charset="0"/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9EDB93-5BF6-4D1D-9D5F-0E75F455E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E54251-B0D2-4947-83BB-BD7F95F3A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1AE6212-DACF-49FB-929D-2FA8B00CF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391D03-EF6B-45A2-9268-5A807C7A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8"/>
          </p:nvPr>
        </p:nvSpPr>
        <p:spPr>
          <a:xfrm>
            <a:off x="6287008" y="995363"/>
            <a:ext cx="5523992" cy="5100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18B02-6D3B-4B21-898C-712990E97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ith Dark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8439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9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39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1927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2" name="Content Placeholder 14"/>
          <p:cNvSpPr>
            <a:spLocks noGrp="1"/>
          </p:cNvSpPr>
          <p:nvPr>
            <p:ph sz="quarter" idx="17"/>
          </p:nvPr>
        </p:nvSpPr>
        <p:spPr>
          <a:xfrm>
            <a:off x="283500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8095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0"/>
          </p:nvPr>
        </p:nvSpPr>
        <p:spPr>
          <a:xfrm>
            <a:off x="6292414" y="1376363"/>
            <a:ext cx="5518586" cy="4719637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97009" y="995363"/>
            <a:ext cx="551390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A8584B-E718-4F58-9AF1-BDBF5AD7F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4"/>
          <p:cNvSpPr>
            <a:spLocks noGrp="1"/>
          </p:cNvSpPr>
          <p:nvPr>
            <p:ph sz="quarter" idx="17"/>
          </p:nvPr>
        </p:nvSpPr>
        <p:spPr>
          <a:xfrm>
            <a:off x="276815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1411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6280277" y="1358232"/>
            <a:ext cx="5529386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2" name="Content Placeholder 14"/>
          <p:cNvSpPr>
            <a:spLocks noGrp="1"/>
          </p:cNvSpPr>
          <p:nvPr>
            <p:ph sz="quarter" idx="24"/>
          </p:nvPr>
        </p:nvSpPr>
        <p:spPr>
          <a:xfrm>
            <a:off x="6276923" y="1739233"/>
            <a:ext cx="5534077" cy="4360322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BE367876-B551-4115-B469-74C12D0C1C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4DC083-771D-42FC-A297-31FED0158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14"/>
          <p:cNvSpPr>
            <a:spLocks noGrp="1"/>
          </p:cNvSpPr>
          <p:nvPr>
            <p:ph sz="quarter" idx="19"/>
          </p:nvPr>
        </p:nvSpPr>
        <p:spPr>
          <a:xfrm>
            <a:off x="8182288" y="996365"/>
            <a:ext cx="3628711" cy="5099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C09279-0D09-4109-A953-16A88732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90" y="996365"/>
            <a:ext cx="3631038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7"/>
          </p:nvPr>
        </p:nvSpPr>
        <p:spPr>
          <a:xfrm>
            <a:off x="282832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18"/>
          </p:nvPr>
        </p:nvSpPr>
        <p:spPr>
          <a:xfrm>
            <a:off x="4233288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14"/>
          <p:cNvSpPr>
            <a:spLocks noGrp="1"/>
          </p:cNvSpPr>
          <p:nvPr>
            <p:ph sz="quarter" idx="22"/>
          </p:nvPr>
        </p:nvSpPr>
        <p:spPr>
          <a:xfrm>
            <a:off x="8182290" y="1377365"/>
            <a:ext cx="3628710" cy="4718635"/>
          </a:xfrm>
          <a:ln>
            <a:noFill/>
            <a:miter lim="800000"/>
          </a:ln>
        </p:spPr>
        <p:txBody>
          <a:bodyPr lIns="91440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996365"/>
            <a:ext cx="3623985" cy="381000"/>
          </a:xfrm>
          <a:ln>
            <a:noFill/>
            <a:miter lim="800000"/>
          </a:ln>
        </p:spPr>
        <p:txBody>
          <a:bodyPr lIns="91440"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EE87AE-0267-4C69-AFD6-F9C64969A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8742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8182288" y="1365166"/>
            <a:ext cx="3631039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3" name="Content Placeholder 14"/>
          <p:cNvSpPr>
            <a:spLocks noGrp="1"/>
          </p:cNvSpPr>
          <p:nvPr>
            <p:ph sz="quarter" idx="17"/>
          </p:nvPr>
        </p:nvSpPr>
        <p:spPr>
          <a:xfrm>
            <a:off x="282830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14"/>
          <p:cNvSpPr>
            <a:spLocks noGrp="1"/>
          </p:cNvSpPr>
          <p:nvPr>
            <p:ph sz="quarter" idx="18"/>
          </p:nvPr>
        </p:nvSpPr>
        <p:spPr>
          <a:xfrm>
            <a:off x="4233286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14"/>
          <p:cNvSpPr>
            <a:spLocks noGrp="1"/>
          </p:cNvSpPr>
          <p:nvPr>
            <p:ph sz="quarter" idx="22"/>
          </p:nvPr>
        </p:nvSpPr>
        <p:spPr>
          <a:xfrm>
            <a:off x="8182288" y="1746167"/>
            <a:ext cx="3628711" cy="4353388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233287" y="1365166"/>
            <a:ext cx="3623986" cy="381000"/>
          </a:xfrm>
          <a:ln>
            <a:noFill/>
            <a:miter lim="800000"/>
          </a:ln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</a:t>
            </a:r>
            <a:r>
              <a:rPr lang="en-US" dirty="0"/>
              <a:t>heading</a:t>
            </a:r>
            <a:endParaRPr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C831EBB5-21C4-4F56-9D7F-EDB7844B96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1746" y="704332"/>
            <a:ext cx="1152925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9EF0ECA-DE60-41FE-A905-507AB710E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86670" y="1000162"/>
            <a:ext cx="7942930" cy="5095837"/>
          </a:xfrm>
          <a:ln>
            <a:noFill/>
            <a:miter lim="800000"/>
          </a:ln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553153" y="999674"/>
            <a:ext cx="3257847" cy="5096326"/>
          </a:xfrm>
          <a:noFill/>
          <a:ln w="57150">
            <a:solidFill>
              <a:srgbClr val="32DAC8"/>
            </a:solidFill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7FCC12E-6D90-403E-80FA-0F7CB28A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13028" y="999674"/>
            <a:ext cx="3797971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722C60-FC76-4A73-9A5C-0D547B644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8007016" y="999674"/>
            <a:ext cx="3803983" cy="5096326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>
              <a:spcBef>
                <a:spcPts val="900"/>
              </a:spcBef>
              <a:buNone/>
              <a:defRPr sz="22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supporting text</a:t>
            </a:r>
          </a:p>
          <a:p>
            <a:pPr lvl="0"/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7470648" cy="5096460"/>
          </a:xfrm>
          <a:ln>
            <a:noFill/>
            <a:miter lim="800000"/>
          </a:ln>
        </p:spPr>
        <p:txBody>
          <a:bodyPr/>
          <a:lstStyle>
            <a:lvl1pPr marL="0" indent="0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1C1C31-7119-4D9E-8DED-87033B4B0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97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1000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561128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6199712" y="4925740"/>
            <a:ext cx="5611118" cy="1170260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97180" y="999540"/>
            <a:ext cx="5619836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79D366-784C-495D-8F64-93E8B37FC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 hasCustomPrompt="1"/>
          </p:nvPr>
        </p:nvSpPr>
        <p:spPr bwMode="ltGray">
          <a:xfrm>
            <a:off x="389696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81000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 bwMode="ltGray">
          <a:xfrm>
            <a:off x="4261194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4252498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1" hasCustomPrompt="1"/>
          </p:nvPr>
        </p:nvSpPr>
        <p:spPr bwMode="ltGray">
          <a:xfrm>
            <a:off x="8141388" y="4925740"/>
            <a:ext cx="3678308" cy="1152211"/>
          </a:xfrm>
          <a:noFill/>
          <a:ln w="57150">
            <a:noFill/>
            <a:miter lim="800000"/>
          </a:ln>
        </p:spPr>
        <p:txBody>
          <a:bodyPr lIns="137160" tIns="91440" rIns="137160" bIns="91440">
            <a:noAutofit/>
          </a:bodyPr>
          <a:lstStyle>
            <a:lvl1pPr marL="0" indent="0" algn="ctr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caption</a:t>
            </a:r>
          </a:p>
          <a:p>
            <a:pPr lvl="0"/>
            <a:endParaRPr lang="en-US" dirty="0"/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132692" y="999540"/>
            <a:ext cx="3678308" cy="3803904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DA0A33-9CC4-4DCC-85C5-5D814DA5F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with Light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90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4749" y="521016"/>
            <a:ext cx="6195700" cy="2828660"/>
          </a:xfrm>
        </p:spPr>
        <p:txBody>
          <a:bodyPr anchor="b"/>
          <a:lstStyle>
            <a:lvl1pPr>
              <a:lnSpc>
                <a:spcPct val="85000"/>
              </a:lnSpc>
              <a:defRPr sz="4400"/>
            </a:lvl1pPr>
          </a:lstStyle>
          <a:p>
            <a:r>
              <a:rPr lang="en-US" dirty="0"/>
              <a:t>Click to add thank you message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3442" y="3528820"/>
            <a:ext cx="11517557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Speaker contact information</a:t>
            </a:r>
            <a:endParaRPr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  <p:sp>
        <p:nvSpPr>
          <p:cNvPr id="13" name="Title 4"/>
          <p:cNvSpPr>
            <a:spLocks noGrp="1"/>
          </p:cNvSpPr>
          <p:nvPr>
            <p:ph type="title" hasCustomPrompt="1"/>
          </p:nvPr>
        </p:nvSpPr>
        <p:spPr>
          <a:xfrm>
            <a:off x="289410" y="1869197"/>
            <a:ext cx="11423555" cy="1905000"/>
          </a:xfrm>
        </p:spPr>
        <p:txBody>
          <a:bodyPr anchor="b"/>
          <a:lstStyle>
            <a:lvl1pPr>
              <a:lnSpc>
                <a:spcPct val="80000"/>
              </a:lnSpc>
              <a:defRPr sz="4400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410" y="4133088"/>
            <a:ext cx="8229600" cy="438912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9410" y="4577983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ysClr val="windowText" lastClr="000000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6589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,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87942"/>
            <a:ext cx="11430000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Two-Line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87427" y="1060591"/>
            <a:ext cx="11421304" cy="381000"/>
          </a:xfrm>
        </p:spPr>
        <p:txBody>
          <a:bodyPr vert="horz" lIns="91440" tIns="91440" rIns="91440" bIns="91440" rtlCol="0" anchor="ctr">
            <a:noAutofit/>
          </a:bodyPr>
          <a:lstStyle>
            <a:lvl1pPr marL="0" indent="0">
              <a:buNone/>
              <a:defRPr sz="2400" baseline="0" dirty="0"/>
            </a:lvl1pPr>
          </a:lstStyle>
          <a:p>
            <a:pPr marL="182880" lvl="0" indent="-182880">
              <a:spcBef>
                <a:spcPts val="0"/>
              </a:spcBef>
            </a:pPr>
            <a:r>
              <a:rPr dirty="0"/>
              <a:t>Click to add one-line subtitle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721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2676894"/>
            <a:ext cx="3685309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5622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2676894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4611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289122" y="2691855"/>
            <a:ext cx="3566206" cy="795528"/>
          </a:xfrm>
        </p:spPr>
        <p:txBody>
          <a:bodyPr vert="horz" lIns="91440" tIns="91440" rIns="91440" bIns="91440" rtlCol="0" anchor="ctr">
            <a:noAutofit/>
          </a:bodyPr>
          <a:lstStyle>
            <a:lvl1pPr>
              <a:defRPr sz="2400" baseline="0" dirty="0"/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dirty="0"/>
              <a:t>Click to add</a:t>
            </a:r>
            <a:br>
              <a:rPr lang="en-US" dirty="0"/>
            </a:br>
            <a:r>
              <a:rPr lang="en-US" dirty="0"/>
              <a:t>two</a:t>
            </a:r>
            <a:r>
              <a:rPr dirty="0"/>
              <a:t>-line subtitle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980879"/>
            <a:ext cx="3566206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4445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aption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3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076700" y="331788"/>
            <a:ext cx="7734300" cy="5764212"/>
          </a:xfrm>
        </p:spPr>
        <p:txBody>
          <a:bodyPr anchor="ctr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2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1176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icture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4076700" y="0"/>
            <a:ext cx="8115300" cy="6858000"/>
          </a:xfrm>
        </p:spPr>
        <p:txBody>
          <a:bodyPr anchor="ctr"/>
          <a:lstStyle>
            <a:lvl1pPr marL="0" indent="0" algn="ct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edge-to-edge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9122" y="1417320"/>
            <a:ext cx="3536373" cy="868680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multi-Line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78731" y="2534960"/>
            <a:ext cx="3546475" cy="3446462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5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2A4BD-245E-644D-934C-7DAE528B2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89470-F912-CB47-805F-1A5A0D135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CA463-296C-2243-9DDE-1552D2020C7B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87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290747" y="1869197"/>
            <a:ext cx="11423555" cy="1905000"/>
          </a:xfrm>
        </p:spPr>
        <p:txBody>
          <a:bodyPr lIns="91440" tIns="91440" rIns="91440" bIns="91440" anchor="b"/>
          <a:lstStyle>
            <a:lvl1pPr>
              <a:lnSpc>
                <a:spcPct val="8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90747" y="4133088"/>
            <a:ext cx="8229600" cy="438912"/>
          </a:xfrm>
        </p:spPr>
        <p:txBody>
          <a:bodyPr lIns="91440" tIns="91440" rIns="91440" bIns="91440"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90747" y="4577983"/>
            <a:ext cx="5489578" cy="339214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2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Month day, year</a:t>
            </a:r>
            <a:endParaRPr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1C4460-9D51-48F8-87F8-88E0DE4E45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19415EC-B287-40A3-A91D-E9356CAD1F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9B5C71F-50B9-4243-83A7-A7AFAEFD58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8225" y="1968501"/>
              <a:ext cx="5038725" cy="1289049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FBD35-3629-CA46-8BEA-41F35C23A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5812F-EFA3-3242-A459-204878913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defRPr/>
            </a:lvl1pPr>
            <a:lvl2pPr marL="457200" indent="0">
              <a:defRPr/>
            </a:lvl2pPr>
            <a:lvl3pPr marL="914400" indent="0">
              <a:defRPr/>
            </a:lvl3pPr>
            <a:lvl4pPr marL="1371600" indent="0">
              <a:defRPr/>
            </a:lvl4pPr>
            <a:lvl5pPr marL="1828800" indent="0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7FFF9-05A8-3F4C-ADEC-4558917998E4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53310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A8B18-EBE4-B14A-8DEF-C63D68580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5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541C0-E186-D54A-929B-7ECF91097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76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58A849-B9B8-B34A-874D-FA0FCD8FEA88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45913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BB1D-FD31-0B4A-A31A-8A731078C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E9D93-F274-AF4F-8625-92BBF4121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0176" y="939806"/>
            <a:ext cx="5084233" cy="5129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21425-3D9E-594A-98E1-84D3AB10D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9" y="939806"/>
            <a:ext cx="5086351" cy="51292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65AF8-F216-2E40-AFA0-2FF940C4C35C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78226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31D6-90B4-324D-9195-DE5CB9352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4D202-5330-6F46-A295-DA3BA3718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BBE87-C813-0B42-87B4-157353D01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219B-A2CC-5F49-8922-44A3CC762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526B6-21A7-6546-A59C-A0CA9EFA0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5944C70-2B1A-594D-844D-9BCD5B07B1A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97298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2F81-93C8-B149-9682-32A42212A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41264-CB22-A048-BE1D-BB2D7C95597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33496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762D67-6660-8242-97A8-17050CBB23D0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669615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0DEA1-2A07-3546-B0EB-FD43AAF86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6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465FF1-EE42-D24F-95FF-8C1D78593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3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5CED9D-AC28-444F-BCCC-E411D3CB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6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96B844-8782-B14A-AEBA-4DC68CD717A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890911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D2852-1EE5-2F49-8697-BF8BBAC30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6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E5CFF-A77B-A64F-9E6D-E0346AEFE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38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EBC35-873B-2E42-93CA-2E3EA602C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6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5F001-DEEC-6C48-9778-30DA501B45D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14917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8E7D-DFE2-554B-8D9A-21B0937AD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CB37B-3B16-B34F-9F15-39D239CE5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3B5B0-E456-5348-B90C-3DB2D3B90032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44924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66E656-5D45-3449-916A-80DABED52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91036" y="260363"/>
            <a:ext cx="2592917" cy="58086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DF989-1E3F-E945-8710-4D6F85269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0169" y="260363"/>
            <a:ext cx="7577667" cy="58086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1CBD23-3131-7A4B-9C25-4EDD405C86D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166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</p:spPr>
        <p:txBody>
          <a:bodyPr rIns="1828800" anchor="ctr"/>
          <a:lstStyle>
            <a:lvl1pPr marL="0" indent="0" algn="r">
              <a:buNone/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92839" y="2743510"/>
            <a:ext cx="5923811" cy="1485280"/>
          </a:xfrm>
        </p:spPr>
        <p:txBody>
          <a:bodyPr lIns="91440" tIns="91440" rIns="91440" bIns="91440" anchor="t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  <a:br>
              <a:rPr lang="en-US" dirty="0"/>
            </a:br>
            <a:r>
              <a:rPr lang="en-US" dirty="0"/>
              <a:t>or big idea statement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23DB-542B-6A44-B1C3-F74ED1D38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167" y="260363"/>
            <a:ext cx="10373784" cy="5508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BD0AA5-B8BC-6349-94DC-BB0A88960D3F}"/>
              </a:ext>
            </a:extLst>
          </p:cNvPr>
          <p:cNvSpPr>
            <a:spLocks noGrp="1"/>
          </p:cNvSpPr>
          <p:nvPr>
            <p:ph type="ftr" idx="10"/>
          </p:nvPr>
        </p:nvSpPr>
        <p:spPr>
          <a:xfrm>
            <a:off x="3553893" y="6261100"/>
            <a:ext cx="6049433" cy="363538"/>
          </a:xfrm>
        </p:spPr>
        <p:txBody>
          <a:bodyPr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 altLang="en-US" dirty="0"/>
              <a:t>Kamil / UPC++ / CUF23 Tutorial / </a:t>
            </a:r>
            <a:r>
              <a:rPr lang="en-US" altLang="en-US" dirty="0" err="1"/>
              <a:t>upcxx.lbl.gov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09502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92101" y="2686713"/>
            <a:ext cx="8522208" cy="499365"/>
          </a:xfrm>
        </p:spPr>
        <p:txBody>
          <a:bodyPr lIns="91440" tIns="91440" rIns="91440" bIns="91440" anchor="b" anchorCtr="0"/>
          <a:lstStyle>
            <a:lvl1pPr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92100" y="3413925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89E88-AA0C-49B4-9BC1-610AE2FDBE94}"/>
              </a:ext>
            </a:extLst>
          </p:cNvPr>
          <p:cNvSpPr/>
          <p:nvPr userDrawn="1"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5"/>
            </a:solidFill>
            <a:miter lim="800000"/>
          </a:ln>
        </p:spPr>
        <p:txBody>
          <a:bodyPr vert="horz" wrap="square" lIns="182880" tIns="182880" rIns="182880" bIns="182880" rtlCol="0">
            <a:noAutofit/>
          </a:bodyPr>
          <a:lstStyle/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use a section divider image that relates well with the subject of your presentation.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To change your section image, go to [View] -&gt; [Slide Master] to delete and insert a new image.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A collection of images specifically formatted for use as PPT title slides can be found </a:t>
            </a:r>
            <a:r>
              <a:rPr lang="en-US" sz="1500" dirty="0">
                <a:latin typeface="MetricHPE" panose="020B0503030202060203" pitchFamily="34" charset="0"/>
                <a:hlinkClick r:id="rId5"/>
              </a:rPr>
              <a:t>here</a:t>
            </a:r>
            <a:r>
              <a:rPr lang="en-US" sz="1500" dirty="0">
                <a:latin typeface="MetricHPE" panose="020B0503030202060203" pitchFamily="34" charset="0"/>
              </a:rPr>
              <a:t> in the HPE Brand Library, and cropped to fit.</a:t>
            </a:r>
          </a:p>
          <a:p>
            <a:pPr>
              <a:lnSpc>
                <a:spcPct val="90000"/>
              </a:lnSpc>
              <a:spcAft>
                <a:spcPts val="1600"/>
              </a:spcAft>
            </a:pPr>
            <a:r>
              <a:rPr lang="en-US" sz="1500" dirty="0">
                <a:latin typeface="MetricHPE" panose="020B0503030202060203" pitchFamily="34" charset="0"/>
              </a:rPr>
              <a:t>Please delete this box in the Slide Master after you update your title image.</a:t>
            </a:r>
          </a:p>
          <a:p>
            <a:pPr>
              <a:lnSpc>
                <a:spcPct val="90000"/>
              </a:lnSpc>
            </a:pPr>
            <a:endParaRPr lang="en-US" sz="1500" dirty="0" err="1">
              <a:solidFill>
                <a:schemeClr val="bg1"/>
              </a:solidFill>
              <a:latin typeface="MetricHPE" panose="020B050303020206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48" y="6246014"/>
            <a:ext cx="954000" cy="27432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CE5726B-4E9B-428F-B8BF-52038F1B0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CB607F37-173B-4A34-95FA-297523FE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te Turquois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MetricHPE" panose="020B050303020206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C54A16-447D-4A74-9122-F46E4BC750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8995" y="685800"/>
            <a:ext cx="8522208" cy="1957353"/>
          </a:xfrm>
        </p:spPr>
        <p:txBody>
          <a:bodyPr lIns="91440" tIns="91440" rIns="91440" bIns="91440" anchor="b" anchorCtr="0"/>
          <a:lstStyle>
            <a:lvl1pPr>
              <a:defRPr sz="3200" baseline="0"/>
            </a:lvl1pPr>
          </a:lstStyle>
          <a:p>
            <a:r>
              <a:rPr lang="en-US" dirty="0"/>
              <a:t>Click to add section header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567728E-6D0A-492B-89E6-39E224462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994" y="2871000"/>
            <a:ext cx="8228011" cy="533400"/>
          </a:xfrm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6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66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 anchor="ctr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ln w="57150">
            <a:noFill/>
            <a:miter lim="800000"/>
          </a:ln>
        </p:spPr>
        <p:txBody>
          <a:bodyPr vert="horz" lIns="91440" tIns="91440" rIns="91440" bIns="9144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40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40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0"/>
                </a:buBlip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6" r:id="rId2"/>
    <p:sldLayoutId id="2147483695" r:id="rId3"/>
    <p:sldLayoutId id="2147483660" r:id="rId4"/>
    <p:sldLayoutId id="2147483651" r:id="rId5"/>
    <p:sldLayoutId id="2147483661" r:id="rId6"/>
    <p:sldLayoutId id="2147483662" r:id="rId7"/>
    <p:sldLayoutId id="2147483663" r:id="rId8"/>
    <p:sldLayoutId id="2147483685" r:id="rId9"/>
    <p:sldLayoutId id="2147483686" r:id="rId10"/>
    <p:sldLayoutId id="2147483666" r:id="rId11"/>
    <p:sldLayoutId id="2147483687" r:id="rId12"/>
    <p:sldLayoutId id="2147483650" r:id="rId13"/>
    <p:sldLayoutId id="2147483668" r:id="rId14"/>
    <p:sldLayoutId id="2147483669" r:id="rId15"/>
    <p:sldLayoutId id="2147483654" r:id="rId16"/>
    <p:sldLayoutId id="2147483679" r:id="rId17"/>
    <p:sldLayoutId id="2147483655" r:id="rId18"/>
    <p:sldLayoutId id="2147483652" r:id="rId19"/>
    <p:sldLayoutId id="2147483653" r:id="rId20"/>
    <p:sldLayoutId id="2147483670" r:id="rId21"/>
    <p:sldLayoutId id="2147483671" r:id="rId22"/>
    <p:sldLayoutId id="2147483672" r:id="rId23"/>
    <p:sldLayoutId id="2147483673" r:id="rId24"/>
    <p:sldLayoutId id="2147483656" r:id="rId25"/>
    <p:sldLayoutId id="2147483657" r:id="rId26"/>
    <p:sldLayoutId id="2147483697" r:id="rId27"/>
    <p:sldLayoutId id="2147483676" r:id="rId28"/>
    <p:sldLayoutId id="2147483677" r:id="rId29"/>
    <p:sldLayoutId id="2147483678" r:id="rId30"/>
    <p:sldLayoutId id="2147483649" r:id="rId31"/>
    <p:sldLayoutId id="2147483688" r:id="rId32"/>
    <p:sldLayoutId id="2147483689" r:id="rId33"/>
    <p:sldLayoutId id="2147483690" r:id="rId34"/>
    <p:sldLayoutId id="2147483691" r:id="rId35"/>
    <p:sldLayoutId id="2147483692" r:id="rId36"/>
    <p:sldLayoutId id="2147483693" r:id="rId37"/>
    <p:sldLayoutId id="2147483694" r:id="rId3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baseline="0">
          <a:solidFill>
            <a:schemeClr val="tx1"/>
          </a:solidFill>
          <a:latin typeface="MetricHPE Black" panose="020B0A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•"/>
        <a:defRPr sz="22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Tx/>
        <a:buSzPct val="90000"/>
        <a:buFont typeface="" panose="020B0303030202060203" pitchFamily="34" charset="0"/>
        <a:buChar char="•"/>
        <a:defRPr sz="20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8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Tx/>
        <a:buFont typeface="" panose="020B0303030202060203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Tx/>
        <a:buFont typeface="" panose="020B0303030202060203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F486E82C-131A-A845-891F-A9021EBA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30520" y="6248400"/>
            <a:ext cx="709080" cy="545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0" name="Rectangle 2">
            <a:extLst>
              <a:ext uri="{FF2B5EF4-FFF2-40B4-BE49-F238E27FC236}">
                <a16:creationId xmlns:a16="http://schemas.microsoft.com/office/drawing/2014/main" id="{4ED382B6-3286-C447-89EA-4F50CB75F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0167" y="260363"/>
            <a:ext cx="10373784" cy="550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D3D2D809-9197-4540-B9CA-EAA87AAD59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0167" y="939806"/>
            <a:ext cx="10373784" cy="530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F2AEA260-FD7C-5348-8FA5-1BADFD5FA22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072342" y="6489712"/>
            <a:ext cx="604943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800">
                <a:solidFill>
                  <a:srgbClr val="4747B5"/>
                </a:solidFill>
                <a:ea typeface="+mn-ea"/>
              </a:defRPr>
            </a:lvl1pPr>
          </a:lstStyle>
          <a:p>
            <a:r>
              <a:rPr lang="en-US" altLang="en-US" dirty="0"/>
              <a:t>Kamil / UPC++ / CUF23 Tutorial / upcxx.lbl.gov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E58AD0-351C-CE40-BDAD-87080C6C43A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277" t="27079" r="20377" b="22788"/>
          <a:stretch/>
        </p:blipFill>
        <p:spPr>
          <a:xfrm>
            <a:off x="10194659" y="6250831"/>
            <a:ext cx="1159141" cy="607169"/>
          </a:xfrm>
          <a:prstGeom prst="rect">
            <a:avLst/>
          </a:prstGeom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3AD409A2-F1CC-A54E-9E99-47160F7E7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383759"/>
            <a:ext cx="1221317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57200" rtl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 sz="800" kern="1200">
                <a:solidFill>
                  <a:srgbClr val="4747B5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PingFang SC" panose="020B0400000000000000" pitchFamily="34" charset="-122"/>
                <a:cs typeface="+mn-cs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PingFang SC" panose="020B0400000000000000" pitchFamily="34" charset="-122"/>
                <a:cs typeface="+mn-cs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PingFang SC" panose="020B0400000000000000" pitchFamily="34" charset="-122"/>
                <a:cs typeface="+mn-cs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PingFang SC" panose="020B0400000000000000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PingFang SC" panose="020B0400000000000000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PingFang SC" panose="020B0400000000000000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PingFang SC" panose="020B0400000000000000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PingFang SC" panose="020B0400000000000000" pitchFamily="34" charset="-122"/>
                <a:cs typeface="+mn-cs"/>
              </a:defRPr>
            </a:lvl9pPr>
          </a:lstStyle>
          <a:p>
            <a:pPr algn="l"/>
            <a:fld id="{1F50E78C-BC5D-7448-869E-A0E7395BAE72}" type="slidenum">
              <a:rPr lang="en-US" altLang="en-US" sz="1000" smtClean="0"/>
              <a:pPr algn="l"/>
              <a:t>‹#›</a:t>
            </a:fld>
            <a:endParaRPr lang="en-US" altLang="en-US" sz="800" dirty="0"/>
          </a:p>
        </p:txBody>
      </p:sp>
    </p:spTree>
    <p:extLst>
      <p:ext uri="{BB962C8B-B14F-4D97-AF65-F5344CB8AC3E}">
        <p14:creationId xmlns:p14="http://schemas.microsoft.com/office/powerpoint/2010/main" val="6752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</p:sldLayoutIdLst>
  <p:hf sldNum="0" hdr="0" dt="0"/>
  <p:txStyles>
    <p:titleStyle>
      <a:lvl1pPr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b="1" kern="1200">
          <a:solidFill>
            <a:srgbClr val="003366"/>
          </a:solidFill>
          <a:latin typeface="+mj-lt"/>
          <a:ea typeface="+mj-ea"/>
          <a:cs typeface="+mj-cs"/>
        </a:defRPr>
      </a:lvl1pPr>
      <a:lvl2pPr marL="742950" indent="-28575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marL="1143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marL="1600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marL="20574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25146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29718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34290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3886200" indent="-228600" algn="l" defTabSz="457200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000000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0" indent="0" algn="l" defTabSz="457200" rtl="0" eaLnBrk="1" fontAlgn="base" hangingPunct="1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3366"/>
          </a:solidFill>
          <a:latin typeface="+mn-lt"/>
          <a:ea typeface="+mn-ea"/>
          <a:cs typeface="+mn-cs"/>
        </a:defRPr>
      </a:lvl1pPr>
      <a:lvl2pPr marL="457200" indent="0" algn="l" defTabSz="457200" rtl="0" eaLnBrk="1" fontAlgn="base" hangingPunct="1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3366"/>
          </a:solidFill>
          <a:latin typeface="+mn-lt"/>
          <a:ea typeface="+mn-ea"/>
          <a:cs typeface="+mn-cs"/>
        </a:defRPr>
      </a:lvl2pPr>
      <a:lvl3pPr marL="914400" indent="0" algn="l" defTabSz="457200" rtl="0" eaLnBrk="1" fontAlgn="base" hangingPunct="1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3366"/>
          </a:solidFill>
          <a:latin typeface="+mn-lt"/>
          <a:ea typeface="+mn-ea"/>
          <a:cs typeface="+mn-cs"/>
        </a:defRPr>
      </a:lvl3pPr>
      <a:lvl4pPr marL="1371600" indent="0" algn="l" defTabSz="457200" rtl="0" eaLnBrk="1" fontAlgn="base" hangingPunct="1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3366"/>
          </a:solidFill>
          <a:latin typeface="+mn-lt"/>
          <a:ea typeface="+mn-ea"/>
          <a:cs typeface="+mn-cs"/>
        </a:defRPr>
      </a:lvl4pPr>
      <a:lvl5pPr marL="1828800" indent="0" algn="l" defTabSz="457200" rtl="0" eaLnBrk="1" fontAlgn="base" hangingPunct="1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33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lbl.gov/cuf23.tar.gz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chapel-lang.org/" TargetMode="External"/><Relationship Id="rId4" Type="http://schemas.openxmlformats.org/officeDocument/2006/relationships/hyperlink" Target="https://github.com/mstrout/CUF23-OLCF-Tutoria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mstrout/CUF23-OLCF-Tutoria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hyperlink" Target="https://chapel-lang.org/CHIUW2020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hyperlink" Target="https://chapel-lang.org/CHIUW2021.html" TargetMode="External"/><Relationship Id="rId2" Type="http://schemas.openxmlformats.org/officeDocument/2006/relationships/notesSlide" Target="../notesSlides/notesSlide25.xml"/><Relationship Id="rId16" Type="http://schemas.openxmlformats.org/officeDocument/2006/relationships/hyperlink" Target="https://chapel-lang.org/CHIUW2022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hyperlink" Target="https://chapel-lang.org/CHIUW2023.htm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tiff"/><Relationship Id="rId18" Type="http://schemas.openxmlformats.org/officeDocument/2006/relationships/hyperlink" Target="https://chapel-lang.org/CHIUW2020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hyperlink" Target="https://chapel-lang.org/CHIUW2021.html" TargetMode="External"/><Relationship Id="rId2" Type="http://schemas.openxmlformats.org/officeDocument/2006/relationships/notesSlide" Target="../notesSlides/notesSlide4.xml"/><Relationship Id="rId16" Type="http://schemas.openxmlformats.org/officeDocument/2006/relationships/hyperlink" Target="https://chapel-lang.org/CHIUW2022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hyperlink" Target="https://chapel-lang.org/CHIUW2023.html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7.tiff"/><Relationship Id="rId9" Type="http://schemas.openxmlformats.org/officeDocument/2006/relationships/image" Target="../media/image12.tiff"/><Relationship Id="rId1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ears-R-Us/arkoud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tiff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pel-lang/chapel/blob/main/test/gpu/interop/stream/streamChpl.chp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.png"/><Relationship Id="rId5" Type="http://schemas.openxmlformats.org/officeDocument/2006/relationships/hyperlink" Target="https://chapel-lang.org/docs/technotes/gpu.html" TargetMode="External"/><Relationship Id="rId4" Type="http://schemas.openxmlformats.org/officeDocument/2006/relationships/hyperlink" Target="https://github.com/chapel-lang/chapel/blob/main/test/gpu/interop/cuBLAS/cuBLAS.chpl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docs/primers/index.html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hapel-lang.org/presentations.html" TargetMode="External"/><Relationship Id="rId5" Type="http://schemas.openxmlformats.org/officeDocument/2006/relationships/hyperlink" Target="https://github.com/chapel-lang/chapel/tree/main/test" TargetMode="External"/><Relationship Id="rId4" Type="http://schemas.openxmlformats.org/officeDocument/2006/relationships/hyperlink" Target="https://chapel-lang.org/blog/index.html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CHIUW.html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ter.im/chapel-lang/chapel" TargetMode="External"/><Relationship Id="rId3" Type="http://schemas.openxmlformats.org/officeDocument/2006/relationships/hyperlink" Target="https://chapel-lang.org/" TargetMode="External"/><Relationship Id="rId7" Type="http://schemas.openxmlformats.org/officeDocument/2006/relationships/hyperlink" Target="https://chapel.discourse.group/" TargetMode="Externa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c/ChapelParallelProgrammingLanguage" TargetMode="External"/><Relationship Id="rId11" Type="http://schemas.openxmlformats.org/officeDocument/2006/relationships/image" Target="../media/image1.png"/><Relationship Id="rId5" Type="http://schemas.openxmlformats.org/officeDocument/2006/relationships/hyperlink" Target="https://www.facebook.com/ChapelLanguage/" TargetMode="External"/><Relationship Id="rId10" Type="http://schemas.openxmlformats.org/officeDocument/2006/relationships/hyperlink" Target="https://github.com/chapel-lang/chapel/issues" TargetMode="External"/><Relationship Id="rId4" Type="http://schemas.openxmlformats.org/officeDocument/2006/relationships/hyperlink" Target="https://twitter.com/ChapelLanguage" TargetMode="External"/><Relationship Id="rId9" Type="http://schemas.openxmlformats.org/officeDocument/2006/relationships/hyperlink" Target="https://stackoverflow.com/questions/tagged/chapel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pel-lang.org/docs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hyperlink" Target="https://chapel-lang.org/docs/primers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7CB015D-5705-41ED-833C-C18CF5D9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07" y="0"/>
            <a:ext cx="12192000" cy="6858000"/>
          </a:xfrm>
          <a:prstGeom prst="rect">
            <a:avLst/>
          </a:prstGeom>
        </p:spPr>
      </p:pic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396" y="4577983"/>
            <a:ext cx="6802204" cy="339214"/>
          </a:xfrm>
        </p:spPr>
        <p:txBody>
          <a:bodyPr/>
          <a:lstStyle/>
          <a:p>
            <a:r>
              <a:rPr lang="en-US" dirty="0"/>
              <a:t>CUF23: Sponsored by OLCF, NERSC, and ECP</a:t>
            </a:r>
          </a:p>
          <a:p>
            <a:r>
              <a:rPr lang="en-US" dirty="0"/>
              <a:t>July 26-27, 2023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96" y="4133087"/>
            <a:ext cx="11679004" cy="444895"/>
          </a:xfrm>
        </p:spPr>
        <p:txBody>
          <a:bodyPr/>
          <a:lstStyle/>
          <a:p>
            <a:r>
              <a:rPr lang="en-US" dirty="0"/>
              <a:t>Michelle Strout and Jeremiah </a:t>
            </a:r>
            <a:r>
              <a:rPr lang="en-US" dirty="0" err="1"/>
              <a:t>Corrado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Chapel Parallel Programming Language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02A73FC-55E3-45E3-BD16-130BCB0808B7}"/>
              </a:ext>
            </a:extLst>
          </p:cNvPr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9" name="Element">
              <a:extLst>
                <a:ext uri="{FF2B5EF4-FFF2-40B4-BE49-F238E27FC236}">
                  <a16:creationId xmlns:a16="http://schemas.microsoft.com/office/drawing/2014/main" id="{AC5DDDFF-368A-45FD-B496-CD3D6F404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0" name="Wordmark">
              <a:extLst>
                <a:ext uri="{FF2B5EF4-FFF2-40B4-BE49-F238E27FC236}">
                  <a16:creationId xmlns:a16="http://schemas.microsoft.com/office/drawing/2014/main" id="{ABCC2085-F246-410D-B736-D7508E63B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58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10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83F216C-039E-234F-B696-00CC9C9DE54E}"/>
              </a:ext>
            </a:extLst>
          </p:cNvPr>
          <p:cNvSpPr txBox="1">
            <a:spLocks/>
          </p:cNvSpPr>
          <p:nvPr/>
        </p:nvSpPr>
        <p:spPr>
          <a:xfrm>
            <a:off x="7467600" y="2971800"/>
            <a:ext cx="4343400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chpl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 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names.chpl</a:t>
            </a:r>
            <a:endParaRPr lang="en-US" sz="1600" b="1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-node-names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257800" y="2362200"/>
            <a:ext cx="32004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8458200" y="2057400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'coforall’ loop executes each iteration as an independent task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F9544C-DBFC-EDF3-71A3-0A321E49FE4D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07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11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3980715" y="5082611"/>
            <a:ext cx="40400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So far, this is a shared-memory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refers to remote locales,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explicitly or implicitly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E35254-30C2-0CAD-1A2C-5989C9BA7A5C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0EAB0-B539-102C-4A17-9B5CFAB2614B}"/>
              </a:ext>
            </a:extLst>
          </p:cNvPr>
          <p:cNvSpPr txBox="1">
            <a:spLocks/>
          </p:cNvSpPr>
          <p:nvPr/>
        </p:nvSpPr>
        <p:spPr>
          <a:xfrm>
            <a:off x="7467600" y="2971800"/>
            <a:ext cx="4343400" cy="1815882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chpl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 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names.chpl</a:t>
            </a:r>
            <a:endParaRPr lang="en-US" sz="1600" b="1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-node-names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</p:txBody>
      </p:sp>
    </p:spTree>
    <p:extLst>
      <p:ext uri="{BB962C8B-B14F-4D97-AF65-F5344CB8AC3E}">
        <p14:creationId xmlns:p14="http://schemas.microsoft.com/office/powerpoint/2010/main" val="5107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12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.maxTaskPar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3C9A84-F73F-514D-8D11-0089174BD97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033486" y="1683657"/>
            <a:ext cx="4815114" cy="66132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cess 8">
            <a:extLst>
              <a:ext uri="{FF2B5EF4-FFF2-40B4-BE49-F238E27FC236}">
                <a16:creationId xmlns:a16="http://schemas.microsoft.com/office/drawing/2014/main" id="{3E5C3C86-900A-A344-9F46-D2FE00CF145E}"/>
              </a:ext>
            </a:extLst>
          </p:cNvPr>
          <p:cNvSpPr/>
          <p:nvPr/>
        </p:nvSpPr>
        <p:spPr bwMode="ltGray">
          <a:xfrm>
            <a:off x="7848600" y="2040177"/>
            <a:ext cx="3451207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array of locales we’re running on (introduced a few slides back)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2E5E535-77A0-0D4B-B391-D36C4EE72FD1}"/>
              </a:ext>
            </a:extLst>
          </p:cNvPr>
          <p:cNvGrpSpPr/>
          <p:nvPr/>
        </p:nvGrpSpPr>
        <p:grpSpPr>
          <a:xfrm>
            <a:off x="1385404" y="4191000"/>
            <a:ext cx="8977796" cy="1447800"/>
            <a:chOff x="623404" y="3352800"/>
            <a:chExt cx="8977796" cy="14478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EC3383-C4F0-1349-A402-CEECC2342EDD}"/>
                </a:ext>
              </a:extLst>
            </p:cNvPr>
            <p:cNvSpPr txBox="1"/>
            <p:nvPr/>
          </p:nvSpPr>
          <p:spPr>
            <a:xfrm>
              <a:off x="623404" y="3911601"/>
              <a:ext cx="2340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Locales</a:t>
              </a:r>
              <a:r>
                <a:rPr lang="en-US" sz="2400" dirty="0">
                  <a:cs typeface="Courier New" panose="02070309020205020404" pitchFamily="49" charset="0"/>
                </a:rPr>
                <a:t> array</a:t>
              </a:r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35B49F2-7409-CA45-A09D-AC2BB5710049}"/>
                </a:ext>
              </a:extLst>
            </p:cNvPr>
            <p:cNvSpPr/>
            <p:nvPr/>
          </p:nvSpPr>
          <p:spPr bwMode="ltGray">
            <a:xfrm>
              <a:off x="3138216" y="3361648"/>
              <a:ext cx="1447800" cy="1438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1B7C15-D10F-3449-AC58-7424A0219CD9}"/>
                </a:ext>
              </a:extLst>
            </p:cNvPr>
            <p:cNvSpPr txBox="1"/>
            <p:nvPr/>
          </p:nvSpPr>
          <p:spPr>
            <a:xfrm>
              <a:off x="3124200" y="3370022"/>
              <a:ext cx="1461816" cy="469359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2000" dirty="0"/>
                <a:t>Locale 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2DA9800-3732-3A45-99BB-4B231B6D6070}"/>
                </a:ext>
              </a:extLst>
            </p:cNvPr>
            <p:cNvSpPr/>
            <p:nvPr/>
          </p:nvSpPr>
          <p:spPr bwMode="ltGray">
            <a:xfrm>
              <a:off x="4800600" y="3352800"/>
              <a:ext cx="1447800" cy="1438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B1D97F-1382-7745-801C-BE54933F1B71}"/>
                </a:ext>
              </a:extLst>
            </p:cNvPr>
            <p:cNvSpPr txBox="1"/>
            <p:nvPr/>
          </p:nvSpPr>
          <p:spPr>
            <a:xfrm>
              <a:off x="4786584" y="3361174"/>
              <a:ext cx="1461816" cy="469359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2000" dirty="0"/>
                <a:t>Locale 1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0223B33-4E71-2147-B6BF-D1502FF93E4A}"/>
                </a:ext>
              </a:extLst>
            </p:cNvPr>
            <p:cNvSpPr/>
            <p:nvPr/>
          </p:nvSpPr>
          <p:spPr bwMode="ltGray">
            <a:xfrm>
              <a:off x="6477000" y="3361649"/>
              <a:ext cx="1447800" cy="1438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C37766-BCB6-9247-AC64-9D0232BD6DE7}"/>
                </a:ext>
              </a:extLst>
            </p:cNvPr>
            <p:cNvSpPr txBox="1"/>
            <p:nvPr/>
          </p:nvSpPr>
          <p:spPr>
            <a:xfrm>
              <a:off x="6462984" y="3370023"/>
              <a:ext cx="1461816" cy="469359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2000" dirty="0"/>
                <a:t>Locale 2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4CBA703-0E85-7441-8B60-2BAB448D1DAF}"/>
                </a:ext>
              </a:extLst>
            </p:cNvPr>
            <p:cNvSpPr/>
            <p:nvPr/>
          </p:nvSpPr>
          <p:spPr bwMode="ltGray">
            <a:xfrm>
              <a:off x="8153400" y="3352800"/>
              <a:ext cx="1447800" cy="143895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959274-426B-B949-897F-C11640C12AF2}"/>
                </a:ext>
              </a:extLst>
            </p:cNvPr>
            <p:cNvSpPr txBox="1"/>
            <p:nvPr/>
          </p:nvSpPr>
          <p:spPr>
            <a:xfrm>
              <a:off x="8139384" y="3361174"/>
              <a:ext cx="1461816" cy="469359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squar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ts val="400"/>
                </a:spcBef>
              </a:pPr>
              <a:r>
                <a:rPr lang="en-US" sz="2000" dirty="0"/>
                <a:t>Locale 3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99B3D95-9D56-E6B3-9CF8-3ACBB789293A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932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 (Distributed version)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3C9A84-F73F-514D-8D11-0089174BD97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038600" y="1325171"/>
            <a:ext cx="3558210" cy="23242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rocess 8">
            <a:extLst>
              <a:ext uri="{FF2B5EF4-FFF2-40B4-BE49-F238E27FC236}">
                <a16:creationId xmlns:a16="http://schemas.microsoft.com/office/drawing/2014/main" id="{3E5C3C86-900A-A344-9F46-D2FE00CF145E}"/>
              </a:ext>
            </a:extLst>
          </p:cNvPr>
          <p:cNvSpPr/>
          <p:nvPr/>
        </p:nvSpPr>
        <p:spPr bwMode="ltGray">
          <a:xfrm>
            <a:off x="7596810" y="1020371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create a task per locale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which the program is running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1A7D94C-AE38-9442-9525-2562C6E5AA0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981200" y="1827312"/>
            <a:ext cx="5715000" cy="17400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rocess 14">
            <a:extLst>
              <a:ext uri="{FF2B5EF4-FFF2-40B4-BE49-F238E27FC236}">
                <a16:creationId xmlns:a16="http://schemas.microsoft.com/office/drawing/2014/main" id="{81F31419-FB31-7243-AF07-4543CB703E71}"/>
              </a:ext>
            </a:extLst>
          </p:cNvPr>
          <p:cNvSpPr/>
          <p:nvPr/>
        </p:nvSpPr>
        <p:spPr bwMode="ltGray">
          <a:xfrm>
            <a:off x="7696200" y="1792828"/>
            <a:ext cx="3147390" cy="416972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have each task run ‘on’ its locale</a:t>
            </a:r>
          </a:p>
        </p:txBody>
      </p:sp>
      <p:sp>
        <p:nvSpPr>
          <p:cNvPr id="25" name="Process 24">
            <a:extLst>
              <a:ext uri="{FF2B5EF4-FFF2-40B4-BE49-F238E27FC236}">
                <a16:creationId xmlns:a16="http://schemas.microsoft.com/office/drawing/2014/main" id="{4C2A0570-3EFF-8A47-AFED-A21C6D92F622}"/>
              </a:ext>
            </a:extLst>
          </p:cNvPr>
          <p:cNvSpPr/>
          <p:nvPr/>
        </p:nvSpPr>
        <p:spPr bwMode="ltGray">
          <a:xfrm>
            <a:off x="7848600" y="2372656"/>
            <a:ext cx="2920447" cy="52294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then print a message per core,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as before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2B252D-5C7E-334B-AD05-C2C888753635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5181600" y="2372656"/>
            <a:ext cx="2667000" cy="261472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F3A39BB-DFFD-804B-8359-9635CB7ECDBB}"/>
              </a:ext>
            </a:extLst>
          </p:cNvPr>
          <p:cNvSpPr txBox="1">
            <a:spLocks/>
          </p:cNvSpPr>
          <p:nvPr/>
        </p:nvSpPr>
        <p:spPr>
          <a:xfrm>
            <a:off x="7248938" y="3058455"/>
            <a:ext cx="4648201" cy="2997744"/>
          </a:xfrm>
          <a:prstGeom prst="rect">
            <a:avLst/>
          </a:prstGeom>
          <a:solidFill>
            <a:sysClr val="windowText" lastClr="000000"/>
          </a:solidFill>
          <a:ln w="28575" cmpd="sng">
            <a:solidFill>
              <a:sysClr val="windowText" lastClr="000000">
                <a:lumMod val="50000"/>
                <a:lumOff val="50000"/>
              </a:sysClr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chpl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 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names.chpl</a:t>
            </a:r>
            <a:endParaRPr lang="en-US" sz="1600" b="1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&gt; 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./hello-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dist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-node-names -</a:t>
            </a:r>
            <a:r>
              <a:rPr lang="en-US" sz="1600" b="1" dirty="0" err="1">
                <a:solidFill>
                  <a:prstClr val="white"/>
                </a:solidFill>
                <a:latin typeface="Courier New"/>
                <a:cs typeface="Courier New"/>
              </a:rPr>
              <a:t>nl</a:t>
            </a:r>
            <a:r>
              <a:rPr lang="en-US" sz="1600" b="1" dirty="0">
                <a:solidFill>
                  <a:prstClr val="white"/>
                </a:solidFill>
                <a:latin typeface="Courier New"/>
                <a:cs typeface="Courier New"/>
              </a:rPr>
              <a:t>=4</a:t>
            </a:r>
            <a:endParaRPr lang="en-US" sz="1600" dirty="0">
              <a:solidFill>
                <a:prstClr val="white"/>
              </a:solidFill>
              <a:latin typeface="Courier New"/>
              <a:cs typeface="Courier New"/>
            </a:endParaRP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4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n1034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2 of 4 on n1032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n1033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3 of 4 on n1034 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Hello from task 1 of 4 on n1035</a:t>
            </a:r>
          </a:p>
          <a:p>
            <a:pPr marL="0" indent="0" defTabSz="457189">
              <a:buNone/>
              <a:tabLst>
                <a:tab pos="1254094" algn="l"/>
              </a:tabLst>
              <a:defRPr/>
            </a:pPr>
            <a:r>
              <a:rPr lang="en-US" sz="1600" dirty="0">
                <a:solidFill>
                  <a:prstClr val="white"/>
                </a:solidFill>
                <a:latin typeface="Courier New"/>
                <a:cs typeface="Courier New"/>
              </a:rPr>
              <a:t>…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A68F0F-6F80-2648-71F5-DB465726D83B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2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5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'diffusion/heat_2D.*.</a:t>
            </a:r>
            <a:r>
              <a:rPr lang="en-US" sz="2000" b="1" dirty="0" err="1"/>
              <a:t>chpl</a:t>
            </a:r>
            <a:r>
              <a:rPr lang="en-US" sz="2000" b="1" dirty="0"/>
              <a:t>' in the Chapel examples</a:t>
            </a:r>
          </a:p>
          <a:p>
            <a:pPr lvl="1"/>
            <a:r>
              <a:rPr lang="en-US" sz="1800" dirty="0"/>
              <a:t>'heat_2D.chpl' - shared memory parallel version that runs in locale 0</a:t>
            </a:r>
          </a:p>
          <a:p>
            <a:pPr lvl="1"/>
            <a:r>
              <a:rPr lang="en-US" sz="1800" dirty="0"/>
              <a:t>'heat_2D_dist.chpl' - parallel and distributed version that is the same as 'heat_2D.chpl' but with distributed arrays</a:t>
            </a:r>
          </a:p>
          <a:p>
            <a:pPr lvl="1"/>
            <a:r>
              <a:rPr lang="en-US" sz="1800" dirty="0"/>
              <a:t>'heat_2D_dist_buffers.chpl' - parallel and distributed version that copies to neighbors landing pad and then into local halos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Some things to try out with these variants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heat_2D.chpl</a:t>
            </a:r>
          </a:p>
          <a:p>
            <a:pPr lvl="3"/>
            <a:r>
              <a:rPr lang="en-US" sz="2000" dirty="0"/>
              <a:t>./heat_2D -</a:t>
            </a:r>
            <a:r>
              <a:rPr lang="en-US" sz="2000" dirty="0" err="1"/>
              <a:t>nl</a:t>
            </a:r>
            <a:r>
              <a:rPr lang="en-US" sz="2000" dirty="0"/>
              <a:t> 1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nt</a:t>
            </a:r>
            <a:r>
              <a:rPr lang="en-US" sz="2000" dirty="0"/>
              <a:t> 10 --</a:t>
            </a:r>
            <a:r>
              <a:rPr lang="en-US" sz="2000" dirty="0" err="1"/>
              <a:t>nx</a:t>
            </a:r>
            <a:r>
              <a:rPr lang="en-US" sz="2000" dirty="0"/>
              <a:t>=2048 --</a:t>
            </a:r>
            <a:r>
              <a:rPr lang="en-US" sz="2000" dirty="0" err="1"/>
              <a:t>ny</a:t>
            </a:r>
            <a:r>
              <a:rPr lang="en-US" sz="2000" dirty="0"/>
              <a:t>=2048   # increases the number of time steps</a:t>
            </a:r>
          </a:p>
          <a:p>
            <a:pPr lvl="3"/>
            <a:r>
              <a:rPr lang="en-US" sz="2000" dirty="0"/>
              <a:t>                              # and reduces the size of the domain </a:t>
            </a:r>
          </a:p>
          <a:p>
            <a:pPr lvl="3"/>
            <a:r>
              <a:rPr lang="en-US" sz="2000" dirty="0"/>
              <a:t>                              # along each dimension from default 4096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14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2D Heat Diffusion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6E6F0A-971F-4AD7-88CB-27967AD5BC2D}"/>
              </a:ext>
            </a:extLst>
          </p:cNvPr>
          <p:cNvSpPr txBox="1"/>
          <p:nvPr/>
        </p:nvSpPr>
        <p:spPr>
          <a:xfrm>
            <a:off x="7162800" y="152400"/>
            <a:ext cx="4743450" cy="74635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937433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89AA76B5-52E9-95FC-0804-4BF438F8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666533"/>
              </p:ext>
            </p:extLst>
          </p:nvPr>
        </p:nvGraphicFramePr>
        <p:xfrm>
          <a:off x="3224295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9365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C79E92-C04F-5C2F-D656-36059B90B1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4918" y="1079215"/>
            <a:ext cx="5643682" cy="4334840"/>
          </a:xfrm>
        </p:spPr>
        <p:txBody>
          <a:bodyPr/>
          <a:lstStyle/>
          <a:p>
            <a:r>
              <a:rPr lang="en-US" dirty="0"/>
              <a:t>2D heat diffusion PDE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for next temperatures at each time step using finite difference method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updates in a timestep can be done in parallel</a:t>
            </a:r>
          </a:p>
          <a:p>
            <a:endParaRPr lang="en-US" dirty="0"/>
          </a:p>
          <a:p>
            <a:r>
              <a:rPr lang="en-US" dirty="0"/>
              <a:t>Output is the average and standard of all the values and time to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DE12-6E22-2139-C0B2-F6049B6B9A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8BD8A5-BDB8-20DE-10A9-F80E6FA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Heat Diffusion in Heat_2D.chpl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1A6A70F-9526-13B5-23F6-2D28C1AEB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0688532"/>
              </p:ext>
            </p:extLst>
          </p:nvPr>
        </p:nvGraphicFramePr>
        <p:xfrm>
          <a:off x="533400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9365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5FF01B-902C-C223-4066-DA416828C7FF}"/>
                  </a:ext>
                </a:extLst>
              </p:cNvPr>
              <p:cNvSpPr txBox="1"/>
              <p:nvPr/>
            </p:nvSpPr>
            <p:spPr>
              <a:xfrm>
                <a:off x="6575425" y="3219441"/>
                <a:ext cx="5616575" cy="3619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bSup>
                      <m:r>
                        <m:rPr>
                          <m:aln/>
                        </m:rP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𝛼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−4</m:t>
                          </m:r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PingFang SC" panose="020B0400000000000000" pitchFamily="34" charset="-122"/>
                    <a:cs typeface="+mn-cs"/>
                  </a:rPr>
                </a:b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5FF01B-902C-C223-4066-DA416828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425" y="3219441"/>
                <a:ext cx="5616575" cy="361959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AEC4F12-E34B-7F5B-5BDB-D5276FB8CC72}"/>
              </a:ext>
            </a:extLst>
          </p:cNvPr>
          <p:cNvGrpSpPr/>
          <p:nvPr/>
        </p:nvGrpSpPr>
        <p:grpSpPr>
          <a:xfrm>
            <a:off x="1524000" y="2309121"/>
            <a:ext cx="2565185" cy="605790"/>
            <a:chOff x="1945855" y="2404110"/>
            <a:chExt cx="2565185" cy="6057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0AEEEF-BD84-0252-4233-09B7660F628D}"/>
                </a:ext>
              </a:extLst>
            </p:cNvPr>
            <p:cNvSpPr/>
            <p:nvPr/>
          </p:nvSpPr>
          <p:spPr bwMode="auto">
            <a:xfrm>
              <a:off x="4419600" y="2667000"/>
              <a:ext cx="91440" cy="9144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C9970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B5934AF-7F23-41BB-923B-B54969AE4606}"/>
                </a:ext>
              </a:extLst>
            </p:cNvPr>
            <p:cNvSpPr/>
            <p:nvPr/>
          </p:nvSpPr>
          <p:spPr bwMode="auto">
            <a:xfrm>
              <a:off x="2199252" y="266700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FB30EC6-503C-B5CC-ED47-7A6B3B2BFBDC}"/>
                </a:ext>
              </a:extLst>
            </p:cNvPr>
            <p:cNvSpPr/>
            <p:nvPr/>
          </p:nvSpPr>
          <p:spPr bwMode="auto">
            <a:xfrm>
              <a:off x="2199252" y="291846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5D78D5-E81C-791A-9C06-C31622130EED}"/>
                </a:ext>
              </a:extLst>
            </p:cNvPr>
            <p:cNvSpPr/>
            <p:nvPr/>
          </p:nvSpPr>
          <p:spPr bwMode="auto">
            <a:xfrm>
              <a:off x="2199252" y="240411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086873C-FBAB-45AF-B7F4-DCBBA6E6D3FD}"/>
                </a:ext>
              </a:extLst>
            </p:cNvPr>
            <p:cNvSpPr/>
            <p:nvPr/>
          </p:nvSpPr>
          <p:spPr bwMode="auto">
            <a:xfrm>
              <a:off x="2452649" y="2667511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C009F5-BB0F-76B9-6B49-F5275E750288}"/>
                </a:ext>
              </a:extLst>
            </p:cNvPr>
            <p:cNvSpPr/>
            <p:nvPr/>
          </p:nvSpPr>
          <p:spPr bwMode="auto">
            <a:xfrm>
              <a:off x="1945855" y="266700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FBBA6A-3C48-C4E3-A54C-19996D3A78A7}"/>
                </a:ext>
              </a:extLst>
            </p:cNvPr>
            <p:cNvCxnSpPr>
              <a:stCxn id="41" idx="6"/>
              <a:endCxn id="37" idx="2"/>
            </p:cNvCxnSpPr>
            <p:nvPr/>
          </p:nvCxnSpPr>
          <p:spPr bwMode="auto">
            <a:xfrm flipV="1">
              <a:off x="2544089" y="2712720"/>
              <a:ext cx="1875511" cy="511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156CB883-27BE-7731-9CF0-7BF3239ABAE3}"/>
                </a:ext>
              </a:extLst>
            </p:cNvPr>
            <p:cNvCxnSpPr>
              <a:endCxn id="37" idx="0"/>
            </p:cNvCxnSpPr>
            <p:nvPr/>
          </p:nvCxnSpPr>
          <p:spPr bwMode="auto">
            <a:xfrm>
              <a:off x="2289790" y="2449830"/>
              <a:ext cx="2175530" cy="217170"/>
            </a:xfrm>
            <a:prstGeom prst="curvedConnector2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35E5BE9C-C529-F7C0-1E96-F97D3E9D379F}"/>
                </a:ext>
              </a:extLst>
            </p:cNvPr>
            <p:cNvCxnSpPr>
              <a:stCxn id="42" idx="7"/>
              <a:endCxn id="37" idx="1"/>
            </p:cNvCxnSpPr>
            <p:nvPr/>
          </p:nvCxnSpPr>
          <p:spPr bwMode="auto">
            <a:xfrm rot="5400000" flipH="1" flipV="1">
              <a:off x="3228447" y="1475848"/>
              <a:ext cx="12700" cy="2409087"/>
            </a:xfrm>
            <a:prstGeom prst="curvedConnector3">
              <a:avLst>
                <a:gd name="adj1" fmla="val 1130425"/>
              </a:avLst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48FFE46F-E736-D697-8D9A-8021097141BE}"/>
                </a:ext>
              </a:extLst>
            </p:cNvPr>
            <p:cNvCxnSpPr>
              <a:stCxn id="38" idx="5"/>
              <a:endCxn id="37" idx="3"/>
            </p:cNvCxnSpPr>
            <p:nvPr/>
          </p:nvCxnSpPr>
          <p:spPr bwMode="auto">
            <a:xfrm rot="16200000" flipH="1">
              <a:off x="3355146" y="1667204"/>
              <a:ext cx="12700" cy="2155690"/>
            </a:xfrm>
            <a:prstGeom prst="curvedConnector3">
              <a:avLst>
                <a:gd name="adj1" fmla="val 980441"/>
              </a:avLst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9A4A4303-C1E1-0DE7-ECE5-7728DF11FF7B}"/>
                </a:ext>
              </a:extLst>
            </p:cNvPr>
            <p:cNvCxnSpPr>
              <a:stCxn id="39" idx="6"/>
              <a:endCxn id="37" idx="4"/>
            </p:cNvCxnSpPr>
            <p:nvPr/>
          </p:nvCxnSpPr>
          <p:spPr bwMode="auto">
            <a:xfrm flipV="1">
              <a:off x="2290692" y="2758440"/>
              <a:ext cx="2174628" cy="205740"/>
            </a:xfrm>
            <a:prstGeom prst="curvedConnector2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/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/>
              <p:nvPr/>
            </p:nvSpPr>
            <p:spPr>
              <a:xfrm>
                <a:off x="4008536" y="4146196"/>
                <a:ext cx="715864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536" y="4146196"/>
                <a:ext cx="715864" cy="3499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16B53A8-3210-84FF-DE07-0B7FD4EA082C}"/>
              </a:ext>
            </a:extLst>
          </p:cNvPr>
          <p:cNvSpPr txBox="1"/>
          <p:nvPr/>
        </p:nvSpPr>
        <p:spPr>
          <a:xfrm>
            <a:off x="3409073" y="4496164"/>
            <a:ext cx="2174628" cy="40011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Stored in 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FD9320-7CB3-AFDB-705F-C3AC766A8DEB}"/>
              </a:ext>
            </a:extLst>
          </p:cNvPr>
          <p:cNvSpPr txBox="1"/>
          <p:nvPr/>
        </p:nvSpPr>
        <p:spPr>
          <a:xfrm>
            <a:off x="797172" y="4499811"/>
            <a:ext cx="2174628" cy="40011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Stored in un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05818C-876C-B6B7-38C2-E11B9736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1463303"/>
            <a:ext cx="2692616" cy="9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C5E9F89-4AB1-7DBA-EEBE-DD106B56774E}"/>
              </a:ext>
            </a:extLst>
          </p:cNvPr>
          <p:cNvSpPr txBox="1"/>
          <p:nvPr/>
        </p:nvSpPr>
        <p:spPr>
          <a:xfrm>
            <a:off x="139065" y="5052030"/>
            <a:ext cx="1368147" cy="865237"/>
          </a:xfrm>
          <a:prstGeom prst="rect">
            <a:avLst/>
          </a:prstGeom>
          <a:solidFill>
            <a:srgbClr val="3333CC">
              <a:lumMod val="75000"/>
            </a:srgbClr>
          </a:solidFill>
          <a:ln>
            <a:solidFill>
              <a:srgbClr val="3333CC">
                <a:lumMod val="75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  <a:cs typeface="Consolas" panose="020B0609020204030204" pitchFamily="49" charset="0"/>
              </a:rPr>
              <a:t>Fixed boundary values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680406-2AD7-B523-0EDD-7614CC630456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577572" y="3917745"/>
            <a:ext cx="245567" cy="1134285"/>
          </a:xfrm>
          <a:prstGeom prst="straightConnector1">
            <a:avLst/>
          </a:prstGeom>
          <a:noFill/>
          <a:ln w="28575" cap="flat" cmpd="sng" algn="ctr">
            <a:solidFill>
              <a:srgbClr val="3333CC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488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89AA76B5-52E9-95FC-0804-4BF438F8458F}"/>
              </a:ext>
            </a:extLst>
          </p:cNvPr>
          <p:cNvGraphicFramePr>
            <a:graphicFrameLocks noGrp="1"/>
          </p:cNvGraphicFramePr>
          <p:nvPr/>
        </p:nvGraphicFramePr>
        <p:xfrm>
          <a:off x="3224295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9365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C79E92-C04F-5C2F-D656-36059B90B1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4918" y="1079215"/>
            <a:ext cx="5643682" cy="4334840"/>
          </a:xfrm>
        </p:spPr>
        <p:txBody>
          <a:bodyPr/>
          <a:lstStyle/>
          <a:p>
            <a:r>
              <a:rPr lang="en-US" dirty="0"/>
              <a:t>'u' and 'un' arrays are distributed (2x2 distribution is shown)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Reads that cross the distribution boundary will result in a remote get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DE12-6E22-2139-C0B2-F6049B6B9A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8BD8A5-BDB8-20DE-10A9-F80E6FA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and Parallel Heat Diffusion in Heat_2D_DIST.chpl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1A6A70F-9526-13B5-23F6-2D28C1AEBE79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9365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AAEC4F12-E34B-7F5B-5BDB-D5276FB8CC72}"/>
              </a:ext>
            </a:extLst>
          </p:cNvPr>
          <p:cNvGrpSpPr/>
          <p:nvPr/>
        </p:nvGrpSpPr>
        <p:grpSpPr>
          <a:xfrm>
            <a:off x="1600200" y="2309121"/>
            <a:ext cx="2565185" cy="605790"/>
            <a:chOff x="1945855" y="2404110"/>
            <a:chExt cx="2565185" cy="6057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0AEEEF-BD84-0252-4233-09B7660F628D}"/>
                </a:ext>
              </a:extLst>
            </p:cNvPr>
            <p:cNvSpPr/>
            <p:nvPr/>
          </p:nvSpPr>
          <p:spPr bwMode="auto">
            <a:xfrm>
              <a:off x="4419600" y="2667000"/>
              <a:ext cx="91440" cy="9144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C9970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B5934AF-7F23-41BB-923B-B54969AE4606}"/>
                </a:ext>
              </a:extLst>
            </p:cNvPr>
            <p:cNvSpPr/>
            <p:nvPr/>
          </p:nvSpPr>
          <p:spPr bwMode="auto">
            <a:xfrm>
              <a:off x="2199252" y="266700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FB30EC6-503C-B5CC-ED47-7A6B3B2BFBDC}"/>
                </a:ext>
              </a:extLst>
            </p:cNvPr>
            <p:cNvSpPr/>
            <p:nvPr/>
          </p:nvSpPr>
          <p:spPr bwMode="auto">
            <a:xfrm>
              <a:off x="2199252" y="291846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5D78D5-E81C-791A-9C06-C31622130EED}"/>
                </a:ext>
              </a:extLst>
            </p:cNvPr>
            <p:cNvSpPr/>
            <p:nvPr/>
          </p:nvSpPr>
          <p:spPr bwMode="auto">
            <a:xfrm>
              <a:off x="2199252" y="240411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086873C-FBAB-45AF-B7F4-DCBBA6E6D3FD}"/>
                </a:ext>
              </a:extLst>
            </p:cNvPr>
            <p:cNvSpPr/>
            <p:nvPr/>
          </p:nvSpPr>
          <p:spPr bwMode="auto">
            <a:xfrm>
              <a:off x="2452649" y="2667511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C009F5-BB0F-76B9-6B49-F5275E750288}"/>
                </a:ext>
              </a:extLst>
            </p:cNvPr>
            <p:cNvSpPr/>
            <p:nvPr/>
          </p:nvSpPr>
          <p:spPr bwMode="auto">
            <a:xfrm>
              <a:off x="1945855" y="266700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FBBA6A-3C48-C4E3-A54C-19996D3A78A7}"/>
                </a:ext>
              </a:extLst>
            </p:cNvPr>
            <p:cNvCxnSpPr>
              <a:stCxn id="41" idx="6"/>
              <a:endCxn id="37" idx="2"/>
            </p:cNvCxnSpPr>
            <p:nvPr/>
          </p:nvCxnSpPr>
          <p:spPr bwMode="auto">
            <a:xfrm flipV="1">
              <a:off x="2544089" y="2712720"/>
              <a:ext cx="1875511" cy="511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156CB883-27BE-7731-9CF0-7BF3239ABAE3}"/>
                </a:ext>
              </a:extLst>
            </p:cNvPr>
            <p:cNvCxnSpPr>
              <a:endCxn id="37" idx="0"/>
            </p:cNvCxnSpPr>
            <p:nvPr/>
          </p:nvCxnSpPr>
          <p:spPr bwMode="auto">
            <a:xfrm>
              <a:off x="2289790" y="2449830"/>
              <a:ext cx="2175530" cy="217170"/>
            </a:xfrm>
            <a:prstGeom prst="curvedConnector2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35E5BE9C-C529-F7C0-1E96-F97D3E9D379F}"/>
                </a:ext>
              </a:extLst>
            </p:cNvPr>
            <p:cNvCxnSpPr>
              <a:stCxn id="42" idx="7"/>
              <a:endCxn id="37" idx="1"/>
            </p:cNvCxnSpPr>
            <p:nvPr/>
          </p:nvCxnSpPr>
          <p:spPr bwMode="auto">
            <a:xfrm rot="5400000" flipH="1" flipV="1">
              <a:off x="3228447" y="1475848"/>
              <a:ext cx="12700" cy="2409087"/>
            </a:xfrm>
            <a:prstGeom prst="curvedConnector3">
              <a:avLst>
                <a:gd name="adj1" fmla="val 1130425"/>
              </a:avLst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48FFE46F-E736-D697-8D9A-8021097141BE}"/>
                </a:ext>
              </a:extLst>
            </p:cNvPr>
            <p:cNvCxnSpPr>
              <a:stCxn id="38" idx="5"/>
              <a:endCxn id="37" idx="3"/>
            </p:cNvCxnSpPr>
            <p:nvPr/>
          </p:nvCxnSpPr>
          <p:spPr bwMode="auto">
            <a:xfrm rot="16200000" flipH="1">
              <a:off x="3355146" y="1667204"/>
              <a:ext cx="12700" cy="2155690"/>
            </a:xfrm>
            <a:prstGeom prst="curvedConnector3">
              <a:avLst>
                <a:gd name="adj1" fmla="val 980441"/>
              </a:avLst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9A4A4303-C1E1-0DE7-ECE5-7728DF11FF7B}"/>
                </a:ext>
              </a:extLst>
            </p:cNvPr>
            <p:cNvCxnSpPr>
              <a:stCxn id="39" idx="6"/>
              <a:endCxn id="37" idx="4"/>
            </p:cNvCxnSpPr>
            <p:nvPr/>
          </p:nvCxnSpPr>
          <p:spPr bwMode="auto">
            <a:xfrm flipV="1">
              <a:off x="2290692" y="2758440"/>
              <a:ext cx="2174628" cy="205740"/>
            </a:xfrm>
            <a:prstGeom prst="curvedConnector2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/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/>
              <p:nvPr/>
            </p:nvSpPr>
            <p:spPr>
              <a:xfrm>
                <a:off x="4008536" y="4222032"/>
                <a:ext cx="715864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536" y="4222032"/>
                <a:ext cx="715864" cy="349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16B53A8-3210-84FF-DE07-0B7FD4EA082C}"/>
              </a:ext>
            </a:extLst>
          </p:cNvPr>
          <p:cNvSpPr txBox="1"/>
          <p:nvPr/>
        </p:nvSpPr>
        <p:spPr>
          <a:xfrm>
            <a:off x="3409073" y="4496164"/>
            <a:ext cx="2174628" cy="40011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Stored in 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FD9320-7CB3-AFDB-705F-C3AC766A8DEB}"/>
              </a:ext>
            </a:extLst>
          </p:cNvPr>
          <p:cNvSpPr txBox="1"/>
          <p:nvPr/>
        </p:nvSpPr>
        <p:spPr>
          <a:xfrm>
            <a:off x="797172" y="4499811"/>
            <a:ext cx="2174628" cy="40011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Stored in un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C6F1A6-CFF7-5E56-FA9A-D70990E7D298}"/>
              </a:ext>
            </a:extLst>
          </p:cNvPr>
          <p:cNvCxnSpPr/>
          <p:nvPr/>
        </p:nvCxnSpPr>
        <p:spPr>
          <a:xfrm>
            <a:off x="1752600" y="1264004"/>
            <a:ext cx="0" cy="2926996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C1683-0358-C970-24F4-D7516E0A5406}"/>
              </a:ext>
            </a:extLst>
          </p:cNvPr>
          <p:cNvCxnSpPr/>
          <p:nvPr/>
        </p:nvCxnSpPr>
        <p:spPr>
          <a:xfrm>
            <a:off x="4419600" y="1264004"/>
            <a:ext cx="0" cy="2926996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CEB07B-7AFE-4A8F-83F4-603C8BB95C27}"/>
              </a:ext>
            </a:extLst>
          </p:cNvPr>
          <p:cNvCxnSpPr>
            <a:cxnSpLocks/>
          </p:cNvCxnSpPr>
          <p:nvPr/>
        </p:nvCxnSpPr>
        <p:spPr>
          <a:xfrm flipH="1">
            <a:off x="285743" y="2738920"/>
            <a:ext cx="5581657" cy="0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79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B7497-DD19-6EC4-560D-D817CD04D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7246880" cy="5096839"/>
          </a:xfrm>
        </p:spPr>
        <p:txBody>
          <a:bodyPr/>
          <a:lstStyle/>
          <a:p>
            <a:r>
              <a:rPr lang="en-US" b="1" dirty="0"/>
              <a:t>Synchronous </a:t>
            </a:r>
            <a:r>
              <a:rPr lang="en-US" b="1" dirty="0" err="1"/>
              <a:t>parallellism</a:t>
            </a:r>
            <a:endParaRPr lang="en-US" b="1" dirty="0"/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', distributed memory parallelism across processes/locales with 'on' syntax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', shared-memory parallelism over threads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cobegin</a:t>
            </a:r>
            <a:r>
              <a:rPr lang="en-US" dirty="0"/>
              <a:t>', executes all statements in block in parallel</a:t>
            </a:r>
          </a:p>
          <a:p>
            <a:r>
              <a:rPr lang="en-US" b="1" dirty="0"/>
              <a:t>Asynchronous parallelism</a:t>
            </a:r>
          </a:p>
          <a:p>
            <a:pPr lvl="1"/>
            <a:r>
              <a:rPr lang="en-US" dirty="0"/>
              <a:t>'begin', creates an asynchronous task</a:t>
            </a:r>
          </a:p>
          <a:p>
            <a:pPr lvl="1"/>
            <a:r>
              <a:rPr lang="en-US" dirty="0"/>
              <a:t>'sync' and 'atomic' vars for task coordination</a:t>
            </a:r>
          </a:p>
          <a:p>
            <a:pPr lvl="1"/>
            <a:r>
              <a:rPr lang="en-US" dirty="0"/>
              <a:t>spawning subprocesses</a:t>
            </a:r>
          </a:p>
          <a:p>
            <a:r>
              <a:rPr lang="en-US" b="1" dirty="0"/>
              <a:t>Higher-level parallelism abstractions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forall</a:t>
            </a:r>
            <a:r>
              <a:rPr lang="en-US" dirty="0"/>
              <a:t>', data parallelism and iterator abstraction</a:t>
            </a:r>
          </a:p>
          <a:p>
            <a:pPr lvl="1"/>
            <a:r>
              <a:rPr lang="en-US" dirty="0"/>
              <a:t>'foreach', SIMD parallelism</a:t>
            </a:r>
          </a:p>
          <a:p>
            <a:pPr lvl="1"/>
            <a:r>
              <a:rPr lang="en-US" dirty="0"/>
              <a:t>'scan', operations such as cumulative sums</a:t>
            </a:r>
          </a:p>
          <a:p>
            <a:pPr lvl="1"/>
            <a:r>
              <a:rPr lang="en-US" dirty="0"/>
              <a:t>'reduce', operations such as summation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8C022-0CC3-056D-9FE5-4B5E1D02B2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3E017E-3CB6-2321-7268-6DE6F95A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Supported By Chapel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AE285AE-F6E7-8E02-28B4-8756A87450E5}"/>
              </a:ext>
            </a:extLst>
          </p:cNvPr>
          <p:cNvGrpSpPr/>
          <p:nvPr/>
        </p:nvGrpSpPr>
        <p:grpSpPr>
          <a:xfrm>
            <a:off x="7458166" y="412214"/>
            <a:ext cx="4733371" cy="2178586"/>
            <a:chOff x="7458166" y="412214"/>
            <a:chExt cx="4733371" cy="217858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678F0A3-782C-4EEA-BBF0-42994E30D30C}"/>
                </a:ext>
              </a:extLst>
            </p:cNvPr>
            <p:cNvGrpSpPr/>
            <p:nvPr/>
          </p:nvGrpSpPr>
          <p:grpSpPr>
            <a:xfrm>
              <a:off x="10856224" y="1232126"/>
              <a:ext cx="1335313" cy="762000"/>
              <a:chOff x="8220166" y="2286000"/>
              <a:chExt cx="933269" cy="762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AC78E19-116E-FCD6-70DC-9703F57BBB6C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BD177B-32E0-9B5F-7683-CA9BB707BE05}"/>
                  </a:ext>
                </a:extLst>
              </p:cNvPr>
              <p:cNvSpPr txBox="1"/>
              <p:nvPr/>
            </p:nvSpPr>
            <p:spPr>
              <a:xfrm>
                <a:off x="8220166" y="2446555"/>
                <a:ext cx="933269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iteration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4CDE5E-7FF2-BFF5-61CD-42E84551902C}"/>
                </a:ext>
              </a:extLst>
            </p:cNvPr>
            <p:cNvGrpSpPr/>
            <p:nvPr/>
          </p:nvGrpSpPr>
          <p:grpSpPr>
            <a:xfrm>
              <a:off x="7458166" y="1127760"/>
              <a:ext cx="1335313" cy="762000"/>
              <a:chOff x="8220166" y="2286000"/>
              <a:chExt cx="933269" cy="762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2A9F066-D59C-D9A1-DC1B-645C8F6327F2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FD1D3C-C785-24F9-D3F1-806FEB7A8297}"/>
                  </a:ext>
                </a:extLst>
              </p:cNvPr>
              <p:cNvSpPr txBox="1"/>
              <p:nvPr/>
            </p:nvSpPr>
            <p:spPr>
              <a:xfrm>
                <a:off x="8220166" y="2446555"/>
                <a:ext cx="933269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iteration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47FBE99-5480-FEB2-0054-CFBC18A28EAB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8247888" y="731261"/>
              <a:ext cx="657183" cy="39345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FA1F0C-5ABD-3951-2524-8F184206274B}"/>
                </a:ext>
              </a:extLst>
            </p:cNvPr>
            <p:cNvGrpSpPr/>
            <p:nvPr/>
          </p:nvGrpSpPr>
          <p:grpSpPr>
            <a:xfrm>
              <a:off x="8763243" y="412214"/>
              <a:ext cx="840295" cy="2178586"/>
              <a:chOff x="8275564" y="2286000"/>
              <a:chExt cx="840295" cy="7620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4473E44-CE2E-A48A-4511-5FF2B79C675D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3657CF-BACC-E5BB-1AA4-89D9C18D85F4}"/>
                  </a:ext>
                </a:extLst>
              </p:cNvPr>
              <p:cNvSpPr txBox="1"/>
              <p:nvPr/>
            </p:nvSpPr>
            <p:spPr>
              <a:xfrm>
                <a:off x="8275564" y="2547399"/>
                <a:ext cx="840295" cy="154209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 err="1"/>
                  <a:t>coforall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AE8C10-9BF2-7456-870D-2C0AFB0CAFE9}"/>
                </a:ext>
              </a:extLst>
            </p:cNvPr>
            <p:cNvGrpSpPr/>
            <p:nvPr/>
          </p:nvGrpSpPr>
          <p:grpSpPr>
            <a:xfrm>
              <a:off x="9561287" y="1195550"/>
              <a:ext cx="1335313" cy="762000"/>
              <a:chOff x="8220166" y="2286000"/>
              <a:chExt cx="933269" cy="762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F60415A-38C3-842D-AD84-CC103AD7A707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FDA1E5-6626-C8A6-93B8-D408001FBF24}"/>
                  </a:ext>
                </a:extLst>
              </p:cNvPr>
              <p:cNvSpPr txBox="1"/>
              <p:nvPr/>
            </p:nvSpPr>
            <p:spPr>
              <a:xfrm>
                <a:off x="8220166" y="2446555"/>
                <a:ext cx="933269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iteration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A8AD9D-A0A7-5C5A-736A-C8F345945C12}"/>
                </a:ext>
              </a:extLst>
            </p:cNvPr>
            <p:cNvCxnSpPr>
              <a:cxnSpLocks/>
              <a:stCxn id="19" idx="7"/>
              <a:endCxn id="22" idx="0"/>
            </p:cNvCxnSpPr>
            <p:nvPr/>
          </p:nvCxnSpPr>
          <p:spPr>
            <a:xfrm>
              <a:off x="9443887" y="731261"/>
              <a:ext cx="785056" cy="46428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C809B3-84F5-93D1-14B5-EF0544A949F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450662" y="731261"/>
              <a:ext cx="2073218" cy="50086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A167B90-5DA1-3F89-1C34-4E7CFBFB39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5799" y="1978631"/>
              <a:ext cx="785056" cy="46428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CF49DF-BC11-0C6F-4FB1-29EBE67C4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05294" y="1994126"/>
              <a:ext cx="2073218" cy="50086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0A316B-224B-B4B2-A814-4A800853865F}"/>
                </a:ext>
              </a:extLst>
            </p:cNvPr>
            <p:cNvCxnSpPr>
              <a:cxnSpLocks/>
            </p:cNvCxnSpPr>
            <p:nvPr/>
          </p:nvCxnSpPr>
          <p:spPr>
            <a:xfrm>
              <a:off x="8121178" y="1898980"/>
              <a:ext cx="657183" cy="39345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B8E764C-EAA3-07A8-4F1B-696288E263C5}"/>
              </a:ext>
            </a:extLst>
          </p:cNvPr>
          <p:cNvGrpSpPr/>
          <p:nvPr/>
        </p:nvGrpSpPr>
        <p:grpSpPr>
          <a:xfrm>
            <a:off x="6748560" y="3596642"/>
            <a:ext cx="4470255" cy="2136976"/>
            <a:chOff x="6285753" y="3067686"/>
            <a:chExt cx="4470255" cy="213697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566F317-CB68-3C98-4627-BE03BCDA9C6B}"/>
                </a:ext>
              </a:extLst>
            </p:cNvPr>
            <p:cNvGrpSpPr/>
            <p:nvPr/>
          </p:nvGrpSpPr>
          <p:grpSpPr>
            <a:xfrm>
              <a:off x="7795922" y="3097964"/>
              <a:ext cx="1090263" cy="792889"/>
              <a:chOff x="8305800" y="2286000"/>
              <a:chExt cx="762000" cy="79288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5BC3365-0316-B782-6596-2A257FA8C115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95A668A-5327-BFF1-1A21-B869124D20FB}"/>
                  </a:ext>
                </a:extLst>
              </p:cNvPr>
              <p:cNvSpPr txBox="1"/>
              <p:nvPr/>
            </p:nvSpPr>
            <p:spPr>
              <a:xfrm>
                <a:off x="8413320" y="2337404"/>
                <a:ext cx="546961" cy="741485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 err="1"/>
                  <a:t>stmt</a:t>
                </a:r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  begin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DB4EFA-E00B-31B8-2EE8-3716215FE105}"/>
                </a:ext>
              </a:extLst>
            </p:cNvPr>
            <p:cNvGrpSpPr/>
            <p:nvPr/>
          </p:nvGrpSpPr>
          <p:grpSpPr>
            <a:xfrm>
              <a:off x="6285753" y="3067686"/>
              <a:ext cx="762000" cy="1732914"/>
              <a:chOff x="8305800" y="2286000"/>
              <a:chExt cx="762000" cy="76200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51B57B6-945F-6E9F-37EE-8557CB38A9FD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64825D5-867B-B04D-EC34-3AB6FA9BEA0A}"/>
                  </a:ext>
                </a:extLst>
              </p:cNvPr>
              <p:cNvSpPr txBox="1"/>
              <p:nvPr/>
            </p:nvSpPr>
            <p:spPr>
              <a:xfrm>
                <a:off x="8345657" y="2417421"/>
                <a:ext cx="688009" cy="458225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begin</a:t>
                </a:r>
              </a:p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endParaRPr lang="en-US" dirty="0"/>
              </a:p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begin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2207F9E-33DC-0D8B-E171-6733AE0A133C}"/>
                </a:ext>
              </a:extLst>
            </p:cNvPr>
            <p:cNvGrpSpPr/>
            <p:nvPr/>
          </p:nvGrpSpPr>
          <p:grpSpPr>
            <a:xfrm>
              <a:off x="7250791" y="4442662"/>
              <a:ext cx="1090263" cy="762000"/>
              <a:chOff x="8305800" y="2286000"/>
              <a:chExt cx="762000" cy="76200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6BD94CE-7488-860D-14FF-58764D077DC8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04F6193-30F9-869A-08EF-E84AEB88976B}"/>
                  </a:ext>
                </a:extLst>
              </p:cNvPr>
              <p:cNvSpPr txBox="1"/>
              <p:nvPr/>
            </p:nvSpPr>
            <p:spPr>
              <a:xfrm>
                <a:off x="8481103" y="2446555"/>
                <a:ext cx="411398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 err="1"/>
                  <a:t>stmt</a:t>
                </a:r>
                <a:endParaRPr lang="en-US" dirty="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1D426DB-8DB8-A6F5-B4CE-8160BCE961EC}"/>
                </a:ext>
              </a:extLst>
            </p:cNvPr>
            <p:cNvCxnSpPr>
              <a:cxnSpLocks/>
            </p:cNvCxnSpPr>
            <p:nvPr/>
          </p:nvCxnSpPr>
          <p:spPr>
            <a:xfrm>
              <a:off x="7026756" y="4188460"/>
              <a:ext cx="624346" cy="226527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9E0CBA0-CD87-F754-4DD2-E7EBA45A2B25}"/>
                </a:ext>
              </a:extLst>
            </p:cNvPr>
            <p:cNvCxnSpPr>
              <a:cxnSpLocks/>
            </p:cNvCxnSpPr>
            <p:nvPr/>
          </p:nvCxnSpPr>
          <p:spPr>
            <a:xfrm>
              <a:off x="6942936" y="3386733"/>
              <a:ext cx="852986" cy="42267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B73F585-30A5-C15D-84ED-C6E12A85B823}"/>
                </a:ext>
              </a:extLst>
            </p:cNvPr>
            <p:cNvGrpSpPr/>
            <p:nvPr/>
          </p:nvGrpSpPr>
          <p:grpSpPr>
            <a:xfrm>
              <a:off x="9665745" y="3407573"/>
              <a:ext cx="1090263" cy="762000"/>
              <a:chOff x="8305800" y="2286000"/>
              <a:chExt cx="762000" cy="76200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54190FB-C153-5089-FDCB-20FC2031CCC8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9600299-01D7-AF1A-82A8-C4AFC8733EDE}"/>
                  </a:ext>
                </a:extLst>
              </p:cNvPr>
              <p:cNvSpPr txBox="1"/>
              <p:nvPr/>
            </p:nvSpPr>
            <p:spPr>
              <a:xfrm>
                <a:off x="8481103" y="2446555"/>
                <a:ext cx="411398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 err="1"/>
                  <a:t>stmt</a:t>
                </a:r>
                <a:endParaRPr lang="en-US" dirty="0"/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E202D8C-069C-9F8D-E3AD-15D29089F420}"/>
                </a:ext>
              </a:extLst>
            </p:cNvPr>
            <p:cNvCxnSpPr>
              <a:cxnSpLocks/>
            </p:cNvCxnSpPr>
            <p:nvPr/>
          </p:nvCxnSpPr>
          <p:spPr>
            <a:xfrm>
              <a:off x="8790792" y="3720165"/>
              <a:ext cx="852986" cy="42267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8039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302651"/>
          </a:xfrm>
        </p:spPr>
        <p:txBody>
          <a:bodyPr/>
          <a:lstStyle/>
          <a:p>
            <a:r>
              <a:rPr lang="en-US" sz="2400" dirty="0"/>
              <a:t>Compile and run Chapel programs</a:t>
            </a:r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Learn Chapel concepts by compiling and running provided code examples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Serial code using map/dictionary, (k-</a:t>
            </a:r>
            <a:r>
              <a:rPr lang="en-US" sz="2400" dirty="0" err="1"/>
              <a:t>mer</a:t>
            </a:r>
            <a:r>
              <a:rPr lang="en-US" sz="2400" dirty="0"/>
              <a:t> counting from bioinformatics)</a:t>
            </a:r>
          </a:p>
          <a:p>
            <a:pPr lvl="1"/>
            <a:r>
              <a:rPr lang="en-US" sz="2400" dirty="0"/>
              <a:t>Parallelism and locality in Chapel</a:t>
            </a:r>
          </a:p>
          <a:p>
            <a:pPr lvl="1"/>
            <a:r>
              <a:rPr lang="en-US" sz="2400" dirty="0"/>
              <a:t>Distributed parallelism and 1D arrays, (processing files in parallel)</a:t>
            </a:r>
          </a:p>
          <a:p>
            <a:pPr lvl="1"/>
            <a:r>
              <a:rPr lang="en-US" sz="2400" dirty="0"/>
              <a:t>Distributed parallelism and 2D arrays, (heat diffusion problem will see in UPC++ and CAF)</a:t>
            </a:r>
          </a:p>
          <a:p>
            <a:pPr lvl="1"/>
            <a:r>
              <a:rPr lang="en-US" sz="2400" dirty="0"/>
              <a:t>Distributed parallel image processing, (coral reef diversity example)</a:t>
            </a:r>
          </a:p>
          <a:p>
            <a:pPr lvl="1"/>
            <a:r>
              <a:rPr lang="en-US" sz="2400" dirty="0"/>
              <a:t>GPU parallelism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Chapel Tutorial</a:t>
            </a:r>
          </a:p>
        </p:txBody>
      </p:sp>
    </p:spTree>
    <p:extLst>
      <p:ext uri="{BB962C8B-B14F-4D97-AF65-F5344CB8AC3E}">
        <p14:creationId xmlns:p14="http://schemas.microsoft.com/office/powerpoint/2010/main" val="205289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7CB015D-5705-41ED-833C-C18CF5D98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07" y="0"/>
            <a:ext cx="12192000" cy="6858000"/>
          </a:xfrm>
          <a:prstGeom prst="rect">
            <a:avLst/>
          </a:prstGeom>
        </p:spPr>
      </p:pic>
      <p:sp>
        <p:nvSpPr>
          <p:cNvPr id="4" name="Text Placeholder">
            <a:extLst>
              <a:ext uri="{FF2B5EF4-FFF2-40B4-BE49-F238E27FC236}">
                <a16:creationId xmlns:a16="http://schemas.microsoft.com/office/drawing/2014/main" id="{F05E50B2-AB22-4A7A-83F4-EBD278039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396" y="4577983"/>
            <a:ext cx="6802204" cy="339214"/>
          </a:xfrm>
        </p:spPr>
        <p:txBody>
          <a:bodyPr/>
          <a:lstStyle/>
          <a:p>
            <a:r>
              <a:rPr lang="en-US" dirty="0"/>
              <a:t>CUF23: Sponsored by OLCF, NERSC, and ECP</a:t>
            </a:r>
          </a:p>
          <a:p>
            <a:r>
              <a:rPr lang="en-US" dirty="0"/>
              <a:t>July 26-27, 2023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940F81D8-5C7D-4F33-A461-CA45B169F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96" y="4133087"/>
            <a:ext cx="11679004" cy="444895"/>
          </a:xfrm>
        </p:spPr>
        <p:txBody>
          <a:bodyPr/>
          <a:lstStyle/>
          <a:p>
            <a:r>
              <a:rPr lang="en-US" dirty="0"/>
              <a:t>Michelle Strout and Jeremiah </a:t>
            </a:r>
            <a:r>
              <a:rPr lang="en-US" dirty="0" err="1"/>
              <a:t>Corrado</a:t>
            </a:r>
            <a:endParaRPr lang="en-US" dirty="0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D650731-F75D-4A00-8A26-A472193D3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Programing in Chapel</a:t>
            </a:r>
          </a:p>
        </p:txBody>
      </p:sp>
      <p:grpSp>
        <p:nvGrpSpPr>
          <p:cNvPr id="8" name="Logo">
            <a:extLst>
              <a:ext uri="{FF2B5EF4-FFF2-40B4-BE49-F238E27FC236}">
                <a16:creationId xmlns:a16="http://schemas.microsoft.com/office/drawing/2014/main" id="{B02A73FC-55E3-45E3-BD16-130BCB0808B7}"/>
              </a:ext>
            </a:extLst>
          </p:cNvPr>
          <p:cNvGrpSpPr>
            <a:grpSpLocks noChangeAspect="1"/>
          </p:cNvGrpSpPr>
          <p:nvPr/>
        </p:nvGrpSpPr>
        <p:grpSpPr>
          <a:xfrm>
            <a:off x="393523" y="381956"/>
            <a:ext cx="2218745" cy="893759"/>
            <a:chOff x="393523" y="381956"/>
            <a:chExt cx="2218745" cy="893759"/>
          </a:xfrm>
        </p:grpSpPr>
        <p:sp>
          <p:nvSpPr>
            <p:cNvPr id="9" name="Element">
              <a:extLst>
                <a:ext uri="{FF2B5EF4-FFF2-40B4-BE49-F238E27FC236}">
                  <a16:creationId xmlns:a16="http://schemas.microsoft.com/office/drawing/2014/main" id="{AC5DDDFF-368A-45FD-B496-CD3D6F4048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381956"/>
              <a:ext cx="759854" cy="211008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1A9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  <p:sp>
          <p:nvSpPr>
            <p:cNvPr id="10" name="Wordmark">
              <a:extLst>
                <a:ext uri="{FF2B5EF4-FFF2-40B4-BE49-F238E27FC236}">
                  <a16:creationId xmlns:a16="http://schemas.microsoft.com/office/drawing/2014/main" id="{ABCC2085-F246-410D-B736-D7508E63B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523" y="730052"/>
              <a:ext cx="2218745" cy="545663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MetricHPE Black" panose="020B0A0303020206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4693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dirty="0"/>
              <a:t>What Chapel is and how programmers are using Chapel in their applications</a:t>
            </a:r>
          </a:p>
          <a:p>
            <a:endParaRPr lang="en-US" sz="2400" dirty="0"/>
          </a:p>
          <a:p>
            <a:r>
              <a:rPr lang="en-US" sz="2400" dirty="0"/>
              <a:t>Chapel execution model with a parallel and distributed "Hello World"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2D Heat Diffusion example: variants and how to compile and run them</a:t>
            </a:r>
          </a:p>
          <a:p>
            <a:endParaRPr lang="en-US" dirty="0"/>
          </a:p>
          <a:p>
            <a:r>
              <a:rPr lang="en-US" dirty="0"/>
              <a:t>Learning objectives for today's 90-minute Chapel tutorial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Chapel</a:t>
            </a:r>
          </a:p>
        </p:txBody>
      </p:sp>
    </p:spTree>
    <p:extLst>
      <p:ext uri="{BB962C8B-B14F-4D97-AF65-F5344CB8AC3E}">
        <p14:creationId xmlns:p14="http://schemas.microsoft.com/office/powerpoint/2010/main" val="1155326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302651"/>
          </a:xfrm>
        </p:spPr>
        <p:txBody>
          <a:bodyPr/>
          <a:lstStyle/>
          <a:p>
            <a:r>
              <a:rPr lang="en-US" sz="2400" dirty="0"/>
              <a:t>Compile and run Chapel programs</a:t>
            </a:r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Learn Chapel concepts by compiling and running provided code examples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Serial code using map/dictionary, (k-</a:t>
            </a:r>
            <a:r>
              <a:rPr lang="en-US" sz="2400" dirty="0" err="1"/>
              <a:t>mer</a:t>
            </a:r>
            <a:r>
              <a:rPr lang="en-US" sz="2400" dirty="0"/>
              <a:t> counting from bioinformatics)</a:t>
            </a:r>
          </a:p>
          <a:p>
            <a:pPr lvl="1"/>
            <a:r>
              <a:rPr lang="en-US" sz="2400" dirty="0"/>
              <a:t>Parallelism and locality in Chapel</a:t>
            </a:r>
          </a:p>
          <a:p>
            <a:pPr lvl="1"/>
            <a:r>
              <a:rPr lang="en-US" sz="2400" dirty="0"/>
              <a:t>Distributed parallelism and 1D arrays, (processing files in parallel)</a:t>
            </a:r>
          </a:p>
          <a:p>
            <a:pPr lvl="1"/>
            <a:r>
              <a:rPr lang="en-US" sz="2400" dirty="0"/>
              <a:t>Distributed parallelism and 2D arrays, (heat diffusion problem will see in UPC++ and CAF)</a:t>
            </a:r>
          </a:p>
          <a:p>
            <a:pPr lvl="1"/>
            <a:r>
              <a:rPr lang="en-US" sz="2400" dirty="0"/>
              <a:t>Distributed parallel image processing, (coral reef diversity example)</a:t>
            </a:r>
          </a:p>
          <a:p>
            <a:pPr lvl="1"/>
            <a:r>
              <a:rPr lang="en-US" sz="2400" dirty="0"/>
              <a:t>GPU parallelism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Chapel Tutorial</a:t>
            </a:r>
          </a:p>
        </p:txBody>
      </p:sp>
    </p:spTree>
    <p:extLst>
      <p:ext uri="{BB962C8B-B14F-4D97-AF65-F5344CB8AC3E}">
        <p14:creationId xmlns:p14="http://schemas.microsoft.com/office/powerpoint/2010/main" val="3199713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11525249" cy="5096839"/>
          </a:xfrm>
        </p:spPr>
        <p:txBody>
          <a:bodyPr/>
          <a:lstStyle/>
          <a:p>
            <a:r>
              <a:rPr lang="en-US" sz="2000" b="1" dirty="0"/>
              <a:t>During the tutorial today and tomorrow (July 26-27, 2023)</a:t>
            </a:r>
          </a:p>
          <a:p>
            <a:pPr lvl="1"/>
            <a:r>
              <a:rPr lang="en-US" sz="1800" dirty="0"/>
              <a:t>Download the </a:t>
            </a:r>
            <a:r>
              <a:rPr lang="en-US" sz="1800" dirty="0" err="1"/>
              <a:t>tarball</a:t>
            </a:r>
            <a:r>
              <a:rPr lang="en-US" sz="1800" dirty="0"/>
              <a:t> of examples and follow the instructions in the README</a:t>
            </a:r>
          </a:p>
          <a:p>
            <a:pPr lvl="3"/>
            <a:r>
              <a:rPr lang="en-US" sz="1400" dirty="0" err="1"/>
              <a:t>wget</a:t>
            </a:r>
            <a:r>
              <a:rPr lang="en-US" sz="1400" dirty="0"/>
              <a:t> </a:t>
            </a:r>
            <a:r>
              <a:rPr lang="en-US" sz="1400" dirty="0">
                <a:hlinkClick r:id="rId3"/>
              </a:rPr>
              <a:t>https://go.lbl.gov/cuf23.tar.gz</a:t>
            </a:r>
            <a:endParaRPr lang="en-US" sz="1400" dirty="0"/>
          </a:p>
          <a:p>
            <a:pPr lvl="3"/>
            <a:r>
              <a:rPr lang="en-US" sz="1400" dirty="0"/>
              <a:t>tar </a:t>
            </a:r>
            <a:r>
              <a:rPr lang="en-US" sz="1400" dirty="0" err="1"/>
              <a:t>xzf</a:t>
            </a:r>
            <a:r>
              <a:rPr lang="en-US" sz="1400" dirty="0"/>
              <a:t> cuf23.tar.gz</a:t>
            </a:r>
          </a:p>
          <a:p>
            <a:pPr lvl="3"/>
            <a:r>
              <a:rPr lang="en-US" sz="1400" dirty="0"/>
              <a:t>cd cuf23/</a:t>
            </a:r>
          </a:p>
          <a:p>
            <a:pPr lvl="3"/>
            <a:endParaRPr lang="en-US" sz="1400" dirty="0"/>
          </a:p>
          <a:p>
            <a:r>
              <a:rPr lang="en-US" sz="2000" b="1" dirty="0"/>
              <a:t>After the tutorial</a:t>
            </a:r>
          </a:p>
          <a:p>
            <a:pPr lvl="1"/>
            <a:r>
              <a:rPr lang="en-US" sz="1800" b="1" dirty="0"/>
              <a:t>The cuf23 </a:t>
            </a:r>
            <a:r>
              <a:rPr lang="en-US" sz="1800" b="1" dirty="0" err="1"/>
              <a:t>tarball</a:t>
            </a:r>
            <a:r>
              <a:rPr lang="en-US" sz="1800" b="1" dirty="0"/>
              <a:t> will still be available or clone from </a:t>
            </a:r>
            <a:r>
              <a:rPr lang="en-US" sz="1800" i="1" dirty="0">
                <a:hlinkClick r:id="rId4"/>
              </a:rPr>
              <a:t>https://github.com/mstrout/CUF23-OLCF-Tutorial</a:t>
            </a:r>
            <a:r>
              <a:rPr lang="en-US" sz="1800" i="1" dirty="0"/>
              <a:t> for Chapel code</a:t>
            </a:r>
            <a:endParaRPr lang="en-US" sz="1800" dirty="0"/>
          </a:p>
          <a:p>
            <a:pPr lvl="1"/>
            <a:r>
              <a:rPr lang="en-US" sz="1800" b="1" dirty="0"/>
              <a:t>Attempt this Online website for running Chapel code</a:t>
            </a:r>
          </a:p>
          <a:p>
            <a:pPr lvl="2"/>
            <a:r>
              <a:rPr lang="en-US" dirty="0"/>
              <a:t>Go to main Chapel webpage at </a:t>
            </a:r>
            <a:r>
              <a:rPr lang="en-US" dirty="0">
                <a:hlinkClick r:id="rId5"/>
              </a:rPr>
              <a:t>https://chapel-lang.org/</a:t>
            </a:r>
            <a:r>
              <a:rPr lang="en-US" dirty="0"/>
              <a:t> and click on the ATO icon on the lower left</a:t>
            </a:r>
            <a:endParaRPr lang="en-US" sz="2000" b="1" dirty="0"/>
          </a:p>
          <a:p>
            <a:pPr lvl="1"/>
            <a:r>
              <a:rPr lang="en-US" sz="1800" b="1" dirty="0"/>
              <a:t>Using a container on your laptop</a:t>
            </a:r>
          </a:p>
          <a:p>
            <a:pPr lvl="2"/>
            <a:r>
              <a:rPr lang="en-US" dirty="0"/>
              <a:t>First, install docker for your machine and then start it up</a:t>
            </a:r>
          </a:p>
          <a:p>
            <a:pPr lvl="2"/>
            <a:r>
              <a:rPr lang="en-US" dirty="0"/>
              <a:t>Then, the below commands work with docker</a:t>
            </a:r>
          </a:p>
          <a:p>
            <a:pPr lvl="3"/>
            <a:r>
              <a:rPr lang="en-US" dirty="0"/>
              <a:t> docker pull </a:t>
            </a:r>
            <a:r>
              <a:rPr lang="en-US" dirty="0" err="1"/>
              <a:t>docker.io</a:t>
            </a:r>
            <a:r>
              <a:rPr lang="en-US" dirty="0"/>
              <a:t>/chapel/chapel-</a:t>
            </a:r>
            <a:r>
              <a:rPr lang="en-US" dirty="0" err="1"/>
              <a:t>gasnet</a:t>
            </a:r>
            <a:r>
              <a:rPr lang="en-US" dirty="0"/>
              <a:t>    # takes about 5 minutes</a:t>
            </a:r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chapel/chapel-</a:t>
            </a:r>
            <a:r>
              <a:rPr lang="en-US" dirty="0" err="1"/>
              <a:t>gasnet</a:t>
            </a:r>
            <a:r>
              <a:rPr lang="en-US" dirty="0"/>
              <a:t> </a:t>
            </a:r>
            <a:r>
              <a:rPr lang="en-US" b="1" dirty="0" err="1"/>
              <a:t>chpl</a:t>
            </a:r>
            <a:r>
              <a:rPr lang="en-US" b="1" dirty="0"/>
              <a:t> </a:t>
            </a:r>
            <a:r>
              <a:rPr lang="en-US" b="1" dirty="0" err="1"/>
              <a:t>hello.chpl</a:t>
            </a:r>
            <a:endParaRPr lang="en-US" b="1" dirty="0"/>
          </a:p>
          <a:p>
            <a:pPr lvl="3"/>
            <a:r>
              <a:rPr lang="en-US" dirty="0"/>
              <a:t> docker run --rm -v "$PWD":/</a:t>
            </a:r>
            <a:r>
              <a:rPr lang="en-US" dirty="0" err="1"/>
              <a:t>myapp</a:t>
            </a:r>
            <a:r>
              <a:rPr lang="en-US" dirty="0"/>
              <a:t> -w /</a:t>
            </a:r>
            <a:r>
              <a:rPr lang="en-US" dirty="0" err="1"/>
              <a:t>myapp</a:t>
            </a:r>
            <a:r>
              <a:rPr lang="en-US" dirty="0"/>
              <a:t> chapel/chapel-</a:t>
            </a:r>
            <a:r>
              <a:rPr lang="en-US" dirty="0" err="1"/>
              <a:t>gasnet</a:t>
            </a:r>
            <a:r>
              <a:rPr lang="en-US" dirty="0"/>
              <a:t> </a:t>
            </a:r>
            <a:r>
              <a:rPr lang="en-US" b="1" dirty="0"/>
              <a:t>./hello -</a:t>
            </a:r>
            <a:r>
              <a:rPr lang="en-US" b="1" dirty="0" err="1"/>
              <a:t>nl</a:t>
            </a:r>
            <a:r>
              <a:rPr lang="en-US" b="1" dirty="0"/>
              <a:t> 1</a:t>
            </a:r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6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6"/>
                </a:buBlip>
                <a:tabLst/>
                <a:defRPr/>
              </a:pPr>
              <a:t>21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Participate in this Tutorial And Afterwards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E1BC4-8BEF-800E-1F38-7EEA5666B3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0100" y="3898900"/>
            <a:ext cx="2120900" cy="12065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05C5B4-434F-8902-8F89-84B5339F7A39}"/>
              </a:ext>
            </a:extLst>
          </p:cNvPr>
          <p:cNvCxnSpPr>
            <a:cxnSpLocks/>
          </p:cNvCxnSpPr>
          <p:nvPr/>
        </p:nvCxnSpPr>
        <p:spPr>
          <a:xfrm>
            <a:off x="11049000" y="3464193"/>
            <a:ext cx="0" cy="650607"/>
          </a:xfrm>
          <a:prstGeom prst="straightConnector1">
            <a:avLst/>
          </a:prstGeom>
          <a:ln w="889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149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SERIAL CODE Using Map/Dictionary: K-</a:t>
            </a:r>
            <a:r>
              <a:rPr lang="en-US" dirty="0" err="1"/>
              <a:t>mer</a:t>
            </a:r>
            <a:r>
              <a:rPr lang="en-US" dirty="0"/>
              <a:t> Counting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7162801" cy="5355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Map, IO;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kmer_large_input.txt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")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k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4;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sequence, line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f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open(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infilename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ioMode.r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f.reader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while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.readLine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(line)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+=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line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.strip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infile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.close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map(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string, int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for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0..&lt;(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.size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-k)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nkmerCounts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sequence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ind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..#k]] += 1;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7D511C9-5E2D-245D-C0F3-65CAB2F352AD}"/>
              </a:ext>
            </a:extLst>
          </p:cNvPr>
          <p:cNvGrpSpPr/>
          <p:nvPr/>
        </p:nvGrpSpPr>
        <p:grpSpPr>
          <a:xfrm>
            <a:off x="2362200" y="902120"/>
            <a:ext cx="9525000" cy="805216"/>
            <a:chOff x="2362200" y="902120"/>
            <a:chExt cx="9525000" cy="805216"/>
          </a:xfrm>
        </p:grpSpPr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D1F28EB0-4831-CB43-8343-700D2F15B7A5}"/>
                </a:ext>
              </a:extLst>
            </p:cNvPr>
            <p:cNvSpPr/>
            <p:nvPr/>
          </p:nvSpPr>
          <p:spPr bwMode="ltGray">
            <a:xfrm>
              <a:off x="7772400" y="902120"/>
              <a:ext cx="4114800" cy="80521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‘Map’ and 'IO' are two of the standard libraries provided in Chapel.  A 'map' is like a dictionary in python.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B912227-295F-7342-8F88-BF7EE800B0E1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2362200" y="1304728"/>
              <a:ext cx="5410200" cy="2535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15FC7E6-1A13-1076-E51B-41489DB26699}"/>
              </a:ext>
            </a:extLst>
          </p:cNvPr>
          <p:cNvGrpSpPr/>
          <p:nvPr/>
        </p:nvGrpSpPr>
        <p:grpSpPr>
          <a:xfrm>
            <a:off x="3733800" y="2225546"/>
            <a:ext cx="7981943" cy="1051037"/>
            <a:chOff x="3733800" y="2225546"/>
            <a:chExt cx="7981943" cy="105103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936FF00-8037-4545-B43C-921DE619C009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2301141"/>
              <a:ext cx="4038600" cy="16170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Process 20">
              <a:extLst>
                <a:ext uri="{FF2B5EF4-FFF2-40B4-BE49-F238E27FC236}">
                  <a16:creationId xmlns:a16="http://schemas.microsoft.com/office/drawing/2014/main" id="{B24D1CE1-C9DD-434A-90C4-0EEA6C4B3138}"/>
                </a:ext>
              </a:extLst>
            </p:cNvPr>
            <p:cNvSpPr/>
            <p:nvPr/>
          </p:nvSpPr>
          <p:spPr bwMode="ltGray">
            <a:xfrm>
              <a:off x="7772400" y="2225546"/>
              <a:ext cx="3943343" cy="1051037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'config const' indicates a configuration constant, which result in built-in command-line parsing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912E16F-B380-6C8E-D5EE-34BD1FA32CEB}"/>
              </a:ext>
            </a:extLst>
          </p:cNvPr>
          <p:cNvGrpSpPr/>
          <p:nvPr/>
        </p:nvGrpSpPr>
        <p:grpSpPr>
          <a:xfrm>
            <a:off x="5408428" y="4500187"/>
            <a:ext cx="6088243" cy="751469"/>
            <a:chOff x="5408428" y="4500187"/>
            <a:chExt cx="6088243" cy="75146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7C2E8D3-1675-DE4F-AF11-509CCB276EE5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 flipV="1">
              <a:off x="5408428" y="4875922"/>
              <a:ext cx="2583043" cy="30567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Process 22">
              <a:extLst>
                <a:ext uri="{FF2B5EF4-FFF2-40B4-BE49-F238E27FC236}">
                  <a16:creationId xmlns:a16="http://schemas.microsoft.com/office/drawing/2014/main" id="{B5F45841-8BB7-E04F-BAF6-3FCD08E01B8D}"/>
                </a:ext>
              </a:extLst>
            </p:cNvPr>
            <p:cNvSpPr/>
            <p:nvPr/>
          </p:nvSpPr>
          <p:spPr bwMode="ltGray">
            <a:xfrm>
              <a:off x="7991471" y="4500187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The variable '</a:t>
              </a:r>
              <a:r>
                <a:rPr lang="en-US" dirty="0" err="1">
                  <a:solidFill>
                    <a:schemeClr val="bg1"/>
                  </a:solidFill>
                </a:rPr>
                <a:t>nkmerCounts</a:t>
              </a:r>
              <a:r>
                <a:rPr lang="en-US" dirty="0">
                  <a:solidFill>
                    <a:schemeClr val="bg1"/>
                  </a:solidFill>
                </a:rPr>
                <a:t>' is being declared as a dictionary mapping strings to </a:t>
              </a:r>
              <a:r>
                <a:rPr lang="en-US" dirty="0" err="1">
                  <a:solidFill>
                    <a:schemeClr val="bg1"/>
                  </a:solidFill>
                </a:rPr>
                <a:t>ints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75A05-DABC-30DB-8AA0-3304D9EA35E5}"/>
              </a:ext>
            </a:extLst>
          </p:cNvPr>
          <p:cNvGrpSpPr/>
          <p:nvPr/>
        </p:nvGrpSpPr>
        <p:grpSpPr>
          <a:xfrm>
            <a:off x="5638800" y="5605205"/>
            <a:ext cx="6076943" cy="375734"/>
            <a:chOff x="5638800" y="5605205"/>
            <a:chExt cx="6076943" cy="37573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1664FEC-FF7E-0A86-31A0-50EBE3FB89A4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5638800" y="5787768"/>
              <a:ext cx="2330899" cy="19317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Process 23">
              <a:extLst>
                <a:ext uri="{FF2B5EF4-FFF2-40B4-BE49-F238E27FC236}">
                  <a16:creationId xmlns:a16="http://schemas.microsoft.com/office/drawing/2014/main" id="{A16D6A9E-24AA-4117-400A-5880EACD6C53}"/>
                </a:ext>
              </a:extLst>
            </p:cNvPr>
            <p:cNvSpPr/>
            <p:nvPr/>
          </p:nvSpPr>
          <p:spPr bwMode="ltGray">
            <a:xfrm>
              <a:off x="7969699" y="5605205"/>
              <a:ext cx="3746044" cy="36512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Counting up each </a:t>
              </a:r>
              <a:r>
                <a:rPr lang="en-US" dirty="0" err="1">
                  <a:solidFill>
                    <a:schemeClr val="bg1"/>
                  </a:solidFill>
                </a:rPr>
                <a:t>kmer</a:t>
              </a:r>
              <a:r>
                <a:rPr lang="en-US" dirty="0">
                  <a:solidFill>
                    <a:schemeClr val="bg1"/>
                  </a:solidFill>
                </a:rPr>
                <a:t> in the sequence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F89D58A-9623-4983-88E0-5F7C0D0B7AC9}"/>
              </a:ext>
            </a:extLst>
          </p:cNvPr>
          <p:cNvGrpSpPr/>
          <p:nvPr/>
        </p:nvGrpSpPr>
        <p:grpSpPr>
          <a:xfrm>
            <a:off x="5334000" y="3581400"/>
            <a:ext cx="6211028" cy="751469"/>
            <a:chOff x="5334000" y="3494653"/>
            <a:chExt cx="6211028" cy="751469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03785D-5CA9-EFE7-D9CA-B3BD6C5BC71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5334000" y="3608063"/>
              <a:ext cx="2705828" cy="26232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Process 34">
              <a:extLst>
                <a:ext uri="{FF2B5EF4-FFF2-40B4-BE49-F238E27FC236}">
                  <a16:creationId xmlns:a16="http://schemas.microsoft.com/office/drawing/2014/main" id="{A1595B0E-A6F6-E38A-48E4-01F9DE73E60C}"/>
                </a:ext>
              </a:extLst>
            </p:cNvPr>
            <p:cNvSpPr/>
            <p:nvPr/>
          </p:nvSpPr>
          <p:spPr bwMode="ltGray">
            <a:xfrm>
              <a:off x="8039828" y="3494653"/>
              <a:ext cx="3505200" cy="75146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Reading all of the lines from the input file into the string 'sequence'.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4246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Some things to try out with '</a:t>
            </a:r>
            <a:r>
              <a:rPr lang="en-US" sz="2000" b="1" dirty="0" err="1"/>
              <a:t>kmer.chpl</a:t>
            </a:r>
            <a:r>
              <a:rPr lang="en-US" sz="2000" b="1" dirty="0"/>
              <a:t>'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</a:t>
            </a:r>
            <a:r>
              <a:rPr lang="en-US" sz="2000" dirty="0" err="1"/>
              <a:t>kmer.chpl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</a:t>
            </a:r>
            <a:r>
              <a:rPr lang="en-US" sz="2000" dirty="0" err="1"/>
              <a:t>nl</a:t>
            </a:r>
            <a:r>
              <a:rPr lang="en-US" sz="2000" dirty="0"/>
              <a:t> 1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</a:t>
            </a:r>
            <a:r>
              <a:rPr lang="en-US" sz="2000" dirty="0" err="1"/>
              <a:t>nl</a:t>
            </a:r>
            <a:r>
              <a:rPr lang="en-US" sz="2000" dirty="0"/>
              <a:t> 1 –-k=10                          # can change k</a:t>
            </a:r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</a:t>
            </a:r>
            <a:r>
              <a:rPr lang="en-US" sz="2000" dirty="0" err="1"/>
              <a:t>nl</a:t>
            </a:r>
            <a:r>
              <a:rPr lang="en-US" sz="2000" dirty="0"/>
              <a:t> 1 --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       # changing </a:t>
            </a:r>
            <a:r>
              <a:rPr lang="en-US" sz="2000" dirty="0" err="1"/>
              <a:t>infilename</a:t>
            </a:r>
            <a:endParaRPr lang="en-US" sz="2000" dirty="0"/>
          </a:p>
          <a:p>
            <a:pPr lvl="3"/>
            <a:r>
              <a:rPr lang="en-US" sz="2000" dirty="0"/>
              <a:t>./</a:t>
            </a:r>
            <a:r>
              <a:rPr lang="en-US" sz="2000" dirty="0" err="1"/>
              <a:t>kmer</a:t>
            </a:r>
            <a:r>
              <a:rPr lang="en-US" sz="2000" dirty="0"/>
              <a:t> -</a:t>
            </a:r>
            <a:r>
              <a:rPr lang="en-US" sz="2000" dirty="0" err="1"/>
              <a:t>nl</a:t>
            </a:r>
            <a:r>
              <a:rPr lang="en-US" sz="2000" dirty="0"/>
              <a:t> 1 --k=10 --</a:t>
            </a:r>
            <a:r>
              <a:rPr lang="en-US" sz="2000" dirty="0" err="1"/>
              <a:t>infilename</a:t>
            </a:r>
            <a:r>
              <a:rPr lang="en-US" sz="2000" dirty="0"/>
              <a:t>="</a:t>
            </a:r>
            <a:r>
              <a:rPr lang="en-US" sz="2000" dirty="0" err="1"/>
              <a:t>kmer.chpl</a:t>
            </a:r>
            <a:r>
              <a:rPr lang="en-US" sz="2000" dirty="0"/>
              <a:t>" # can change both</a:t>
            </a:r>
          </a:p>
          <a:p>
            <a:pPr lvl="3"/>
            <a:endParaRPr lang="en-US" sz="20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'use' command for including modules</a:t>
            </a:r>
          </a:p>
          <a:p>
            <a:pPr lvl="1"/>
            <a:r>
              <a:rPr lang="en-US" dirty="0"/>
              <a:t>configuration constants, 'config const'</a:t>
            </a:r>
          </a:p>
          <a:p>
            <a:pPr lvl="1"/>
            <a:r>
              <a:rPr lang="en-US" dirty="0"/>
              <a:t>reading from a file</a:t>
            </a:r>
          </a:p>
          <a:p>
            <a:pPr lvl="1"/>
            <a:r>
              <a:rPr lang="en-US" dirty="0"/>
              <a:t>'map' data structure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sz="2600" dirty="0"/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the k-</a:t>
            </a:r>
            <a:r>
              <a:rPr lang="en-US" dirty="0" err="1"/>
              <a:t>mer</a:t>
            </a:r>
            <a:r>
              <a:rPr lang="en-US" dirty="0"/>
              <a:t>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F52FA-107B-1EF6-FB8F-E66C452D6BE8}"/>
              </a:ext>
            </a:extLst>
          </p:cNvPr>
          <p:cNvSpPr txBox="1"/>
          <p:nvPr/>
        </p:nvSpPr>
        <p:spPr>
          <a:xfrm>
            <a:off x="7296150" y="152400"/>
            <a:ext cx="4743450" cy="1402948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make run-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kmer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i="1" dirty="0"/>
              <a:t>See </a:t>
            </a:r>
            <a:r>
              <a:rPr lang="en-US" sz="2000" i="1" dirty="0">
                <a:hlinkClick r:id="rId4"/>
              </a:rPr>
              <a:t>https://github.com/mstrout/CUF23-OLCF-Tutorial</a:t>
            </a:r>
            <a:r>
              <a:rPr lang="en-US" sz="2000" i="1" dirty="0"/>
              <a:t> for more info and for example code.</a:t>
            </a:r>
          </a:p>
        </p:txBody>
      </p:sp>
    </p:spTree>
    <p:extLst>
      <p:ext uri="{BB962C8B-B14F-4D97-AF65-F5344CB8AC3E}">
        <p14:creationId xmlns:p14="http://schemas.microsoft.com/office/powerpoint/2010/main" val="3471876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302651"/>
          </a:xfrm>
        </p:spPr>
        <p:txBody>
          <a:bodyPr/>
          <a:lstStyle/>
          <a:p>
            <a:r>
              <a:rPr lang="en-US" sz="2400" dirty="0"/>
              <a:t>Compile and run Chapel programs</a:t>
            </a:r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Learn Chapel concepts by compiling and running provided code examples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Serial code using map/dictionary, (k-</a:t>
            </a:r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mer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counting from bioinformatics)</a:t>
            </a:r>
          </a:p>
          <a:p>
            <a:pPr lvl="1"/>
            <a:r>
              <a:rPr lang="en-US" sz="2400" dirty="0"/>
              <a:t>Parallelism and locality in Chapel</a:t>
            </a:r>
          </a:p>
          <a:p>
            <a:pPr lvl="1"/>
            <a:r>
              <a:rPr lang="en-US" sz="2400" dirty="0"/>
              <a:t>Distributed parallelism and 1D arrays, (processing files in parallel)</a:t>
            </a:r>
          </a:p>
          <a:p>
            <a:pPr lvl="1"/>
            <a:r>
              <a:rPr lang="en-US" sz="2400" dirty="0"/>
              <a:t>Distributed parallelism and 2D arrays, (heat diffusion problem will see in UPC++ and CAF)</a:t>
            </a:r>
          </a:p>
          <a:p>
            <a:pPr lvl="1"/>
            <a:r>
              <a:rPr lang="en-US" sz="2400" dirty="0"/>
              <a:t>Distributed parallel image processing, (coral reef diversity example)</a:t>
            </a:r>
          </a:p>
          <a:p>
            <a:pPr lvl="1"/>
            <a:r>
              <a:rPr lang="en-US" sz="2400" dirty="0"/>
              <a:t>GPU parallelism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Chapel Tutorial</a:t>
            </a:r>
          </a:p>
        </p:txBody>
      </p:sp>
    </p:spTree>
    <p:extLst>
      <p:ext uri="{BB962C8B-B14F-4D97-AF65-F5344CB8AC3E}">
        <p14:creationId xmlns:p14="http://schemas.microsoft.com/office/powerpoint/2010/main" val="3614313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DB7497-DD19-6EC4-560D-D817CD04D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7246880" cy="5096839"/>
          </a:xfrm>
        </p:spPr>
        <p:txBody>
          <a:bodyPr/>
          <a:lstStyle/>
          <a:p>
            <a:r>
              <a:rPr lang="en-US" b="1" dirty="0"/>
              <a:t>Synchronous </a:t>
            </a:r>
            <a:r>
              <a:rPr lang="en-US" b="1" dirty="0" err="1"/>
              <a:t>parallellism</a:t>
            </a:r>
            <a:endParaRPr lang="en-US" b="1" dirty="0"/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', distributed memory parallelism across processes/locales with 'on' syntax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', shared-memory parallelism over threads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cobegin</a:t>
            </a:r>
            <a:r>
              <a:rPr lang="en-US" dirty="0"/>
              <a:t>', executes all statements in block in parallel</a:t>
            </a:r>
          </a:p>
          <a:p>
            <a:r>
              <a:rPr lang="en-US" b="1" dirty="0"/>
              <a:t>Asynchronous parallelism</a:t>
            </a:r>
          </a:p>
          <a:p>
            <a:pPr lvl="1"/>
            <a:r>
              <a:rPr lang="en-US" dirty="0"/>
              <a:t>'begin', creates an asynchronous task</a:t>
            </a:r>
          </a:p>
          <a:p>
            <a:pPr lvl="1"/>
            <a:r>
              <a:rPr lang="en-US" dirty="0"/>
              <a:t>'sync' and 'atomic' vars for task coordination</a:t>
            </a:r>
          </a:p>
          <a:p>
            <a:pPr lvl="1"/>
            <a:r>
              <a:rPr lang="en-US" dirty="0"/>
              <a:t>spawning subprocesses</a:t>
            </a:r>
          </a:p>
          <a:p>
            <a:r>
              <a:rPr lang="en-US" b="1" dirty="0"/>
              <a:t>Higher-level parallelism abstractions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forall</a:t>
            </a:r>
            <a:r>
              <a:rPr lang="en-US" dirty="0"/>
              <a:t>', data parallelism and iterator abstraction</a:t>
            </a:r>
          </a:p>
          <a:p>
            <a:pPr lvl="1"/>
            <a:r>
              <a:rPr lang="en-US" dirty="0"/>
              <a:t>'foreach', SIMD parallelism</a:t>
            </a:r>
          </a:p>
          <a:p>
            <a:pPr lvl="1"/>
            <a:r>
              <a:rPr lang="en-US" dirty="0"/>
              <a:t>'scan', operations such as cumulative sums</a:t>
            </a:r>
          </a:p>
          <a:p>
            <a:pPr lvl="1"/>
            <a:r>
              <a:rPr lang="en-US" dirty="0"/>
              <a:t>'reduce', operations such as summation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8C022-0CC3-056D-9FE5-4B5E1D02B29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3E017E-3CB6-2321-7268-6DE6F95A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Supported By Chapel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AE285AE-F6E7-8E02-28B4-8756A87450E5}"/>
              </a:ext>
            </a:extLst>
          </p:cNvPr>
          <p:cNvGrpSpPr/>
          <p:nvPr/>
        </p:nvGrpSpPr>
        <p:grpSpPr>
          <a:xfrm>
            <a:off x="7458166" y="412214"/>
            <a:ext cx="4733371" cy="2178586"/>
            <a:chOff x="7458166" y="412214"/>
            <a:chExt cx="4733371" cy="217858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678F0A3-782C-4EEA-BBF0-42994E30D30C}"/>
                </a:ext>
              </a:extLst>
            </p:cNvPr>
            <p:cNvGrpSpPr/>
            <p:nvPr/>
          </p:nvGrpSpPr>
          <p:grpSpPr>
            <a:xfrm>
              <a:off x="10856224" y="1232126"/>
              <a:ext cx="1335313" cy="762000"/>
              <a:chOff x="8220166" y="2286000"/>
              <a:chExt cx="933269" cy="7620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AC78E19-116E-FCD6-70DC-9703F57BBB6C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BD177B-32E0-9B5F-7683-CA9BB707BE05}"/>
                  </a:ext>
                </a:extLst>
              </p:cNvPr>
              <p:cNvSpPr txBox="1"/>
              <p:nvPr/>
            </p:nvSpPr>
            <p:spPr>
              <a:xfrm>
                <a:off x="8220166" y="2446555"/>
                <a:ext cx="933269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iteration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4CDE5E-7FF2-BFF5-61CD-42E84551902C}"/>
                </a:ext>
              </a:extLst>
            </p:cNvPr>
            <p:cNvGrpSpPr/>
            <p:nvPr/>
          </p:nvGrpSpPr>
          <p:grpSpPr>
            <a:xfrm>
              <a:off x="7458166" y="1127760"/>
              <a:ext cx="1335313" cy="762000"/>
              <a:chOff x="8220166" y="2286000"/>
              <a:chExt cx="933269" cy="762000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2A9F066-D59C-D9A1-DC1B-645C8F6327F2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FD1D3C-C785-24F9-D3F1-806FEB7A8297}"/>
                  </a:ext>
                </a:extLst>
              </p:cNvPr>
              <p:cNvSpPr txBox="1"/>
              <p:nvPr/>
            </p:nvSpPr>
            <p:spPr>
              <a:xfrm>
                <a:off x="8220166" y="2446555"/>
                <a:ext cx="933269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iteration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47FBE99-5480-FEB2-0054-CFBC18A28EAB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>
              <a:off x="8247888" y="731261"/>
              <a:ext cx="657183" cy="39345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FA1F0C-5ABD-3951-2524-8F184206274B}"/>
                </a:ext>
              </a:extLst>
            </p:cNvPr>
            <p:cNvGrpSpPr/>
            <p:nvPr/>
          </p:nvGrpSpPr>
          <p:grpSpPr>
            <a:xfrm>
              <a:off x="8763243" y="412214"/>
              <a:ext cx="840295" cy="2178586"/>
              <a:chOff x="8275564" y="2286000"/>
              <a:chExt cx="840295" cy="7620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4473E44-CE2E-A48A-4511-5FF2B79C675D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A3657CF-BACC-E5BB-1AA4-89D9C18D85F4}"/>
                  </a:ext>
                </a:extLst>
              </p:cNvPr>
              <p:cNvSpPr txBox="1"/>
              <p:nvPr/>
            </p:nvSpPr>
            <p:spPr>
              <a:xfrm>
                <a:off x="8275564" y="2547399"/>
                <a:ext cx="840295" cy="154209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 err="1"/>
                  <a:t>coforall</a:t>
                </a:r>
                <a:endParaRPr lang="en-US" dirty="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6AE8C10-9BF2-7456-870D-2C0AFB0CAFE9}"/>
                </a:ext>
              </a:extLst>
            </p:cNvPr>
            <p:cNvGrpSpPr/>
            <p:nvPr/>
          </p:nvGrpSpPr>
          <p:grpSpPr>
            <a:xfrm>
              <a:off x="9561287" y="1195550"/>
              <a:ext cx="1335313" cy="762000"/>
              <a:chOff x="8220166" y="2286000"/>
              <a:chExt cx="933269" cy="76200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F60415A-38C3-842D-AD84-CC103AD7A707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CFDA1E5-6626-C8A6-93B8-D408001FBF24}"/>
                  </a:ext>
                </a:extLst>
              </p:cNvPr>
              <p:cNvSpPr txBox="1"/>
              <p:nvPr/>
            </p:nvSpPr>
            <p:spPr>
              <a:xfrm>
                <a:off x="8220166" y="2446555"/>
                <a:ext cx="933269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iteration</a:t>
                </a:r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4A8AD9D-A0A7-5C5A-736A-C8F345945C12}"/>
                </a:ext>
              </a:extLst>
            </p:cNvPr>
            <p:cNvCxnSpPr>
              <a:cxnSpLocks/>
              <a:stCxn id="19" idx="7"/>
              <a:endCxn id="22" idx="0"/>
            </p:cNvCxnSpPr>
            <p:nvPr/>
          </p:nvCxnSpPr>
          <p:spPr>
            <a:xfrm>
              <a:off x="9443887" y="731261"/>
              <a:ext cx="785056" cy="46428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0C809B3-84F5-93D1-14B5-EF0544A949F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9450662" y="731261"/>
              <a:ext cx="2073218" cy="50086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A167B90-5DA1-3F89-1C34-4E7CFBFB39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5799" y="1978631"/>
              <a:ext cx="785056" cy="464289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3CF49DF-BC11-0C6F-4FB1-29EBE67C42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05294" y="1994126"/>
              <a:ext cx="2073218" cy="50086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0A316B-224B-B4B2-A814-4A800853865F}"/>
                </a:ext>
              </a:extLst>
            </p:cNvPr>
            <p:cNvCxnSpPr>
              <a:cxnSpLocks/>
            </p:cNvCxnSpPr>
            <p:nvPr/>
          </p:nvCxnSpPr>
          <p:spPr>
            <a:xfrm>
              <a:off x="8121178" y="1898980"/>
              <a:ext cx="657183" cy="39345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B8E764C-EAA3-07A8-4F1B-696288E263C5}"/>
              </a:ext>
            </a:extLst>
          </p:cNvPr>
          <p:cNvGrpSpPr/>
          <p:nvPr/>
        </p:nvGrpSpPr>
        <p:grpSpPr>
          <a:xfrm>
            <a:off x="6748560" y="3596642"/>
            <a:ext cx="4470255" cy="2136976"/>
            <a:chOff x="6285753" y="3067686"/>
            <a:chExt cx="4470255" cy="2136976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566F317-CB68-3C98-4627-BE03BCDA9C6B}"/>
                </a:ext>
              </a:extLst>
            </p:cNvPr>
            <p:cNvGrpSpPr/>
            <p:nvPr/>
          </p:nvGrpSpPr>
          <p:grpSpPr>
            <a:xfrm>
              <a:off x="7795922" y="3097964"/>
              <a:ext cx="1090263" cy="792889"/>
              <a:chOff x="8305800" y="2286000"/>
              <a:chExt cx="762000" cy="79288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E5BC3365-0316-B782-6596-2A257FA8C115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95A668A-5327-BFF1-1A21-B869124D20FB}"/>
                  </a:ext>
                </a:extLst>
              </p:cNvPr>
              <p:cNvSpPr txBox="1"/>
              <p:nvPr/>
            </p:nvSpPr>
            <p:spPr>
              <a:xfrm>
                <a:off x="8413320" y="2337404"/>
                <a:ext cx="546961" cy="741485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 err="1"/>
                  <a:t>stmt</a:t>
                </a:r>
                <a:endParaRPr lang="en-US" dirty="0"/>
              </a:p>
              <a:p>
                <a:pPr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  begin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CDB4EFA-E00B-31B8-2EE8-3716215FE105}"/>
                </a:ext>
              </a:extLst>
            </p:cNvPr>
            <p:cNvGrpSpPr/>
            <p:nvPr/>
          </p:nvGrpSpPr>
          <p:grpSpPr>
            <a:xfrm>
              <a:off x="6285753" y="3067686"/>
              <a:ext cx="762000" cy="1732914"/>
              <a:chOff x="8305800" y="2286000"/>
              <a:chExt cx="762000" cy="76200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51B57B6-945F-6E9F-37EE-8557CB38A9FD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64825D5-867B-B04D-EC34-3AB6FA9BEA0A}"/>
                  </a:ext>
                </a:extLst>
              </p:cNvPr>
              <p:cNvSpPr txBox="1"/>
              <p:nvPr/>
            </p:nvSpPr>
            <p:spPr>
              <a:xfrm>
                <a:off x="8345657" y="2417421"/>
                <a:ext cx="688009" cy="458225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 anchor="ctr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begin</a:t>
                </a:r>
              </a:p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endParaRPr lang="en-US" dirty="0"/>
              </a:p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/>
                  <a:t>begin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C2207F9E-33DC-0D8B-E171-6733AE0A133C}"/>
                </a:ext>
              </a:extLst>
            </p:cNvPr>
            <p:cNvGrpSpPr/>
            <p:nvPr/>
          </p:nvGrpSpPr>
          <p:grpSpPr>
            <a:xfrm>
              <a:off x="7250791" y="4442662"/>
              <a:ext cx="1090263" cy="762000"/>
              <a:chOff x="8305800" y="2286000"/>
              <a:chExt cx="762000" cy="762000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6BD94CE-7488-860D-14FF-58764D077DC8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04F6193-30F9-869A-08EF-E84AEB88976B}"/>
                  </a:ext>
                </a:extLst>
              </p:cNvPr>
              <p:cNvSpPr txBox="1"/>
              <p:nvPr/>
            </p:nvSpPr>
            <p:spPr>
              <a:xfrm>
                <a:off x="8481103" y="2446555"/>
                <a:ext cx="411398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 err="1"/>
                  <a:t>stmt</a:t>
                </a:r>
                <a:endParaRPr lang="en-US" dirty="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1D426DB-8DB8-A6F5-B4CE-8160BCE961EC}"/>
                </a:ext>
              </a:extLst>
            </p:cNvPr>
            <p:cNvCxnSpPr>
              <a:cxnSpLocks/>
            </p:cNvCxnSpPr>
            <p:nvPr/>
          </p:nvCxnSpPr>
          <p:spPr>
            <a:xfrm>
              <a:off x="7026756" y="4188460"/>
              <a:ext cx="624346" cy="226527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A9E0CBA0-CD87-F754-4DD2-E7EBA45A2B25}"/>
                </a:ext>
              </a:extLst>
            </p:cNvPr>
            <p:cNvCxnSpPr>
              <a:cxnSpLocks/>
            </p:cNvCxnSpPr>
            <p:nvPr/>
          </p:nvCxnSpPr>
          <p:spPr>
            <a:xfrm>
              <a:off x="6942936" y="3386733"/>
              <a:ext cx="852986" cy="42267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B73F585-30A5-C15D-84ED-C6E12A85B823}"/>
                </a:ext>
              </a:extLst>
            </p:cNvPr>
            <p:cNvGrpSpPr/>
            <p:nvPr/>
          </p:nvGrpSpPr>
          <p:grpSpPr>
            <a:xfrm>
              <a:off x="9665745" y="3407573"/>
              <a:ext cx="1090263" cy="762000"/>
              <a:chOff x="8305800" y="2286000"/>
              <a:chExt cx="762000" cy="762000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54190FB-C153-5089-FDCB-20FC2031CCC8}"/>
                  </a:ext>
                </a:extLst>
              </p:cNvPr>
              <p:cNvSpPr/>
              <p:nvPr/>
            </p:nvSpPr>
            <p:spPr bwMode="ltGray">
              <a:xfrm>
                <a:off x="8305800" y="2286000"/>
                <a:ext cx="762000" cy="762000"/>
              </a:xfrm>
              <a:prstGeom prst="ellipse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/>
              <a:lstStyle/>
              <a:p>
                <a:pPr algn="ctr"/>
                <a:endParaRPr lang="en-US" dirty="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9600299-01D7-AF1A-82A8-C4AFC8733EDE}"/>
                  </a:ext>
                </a:extLst>
              </p:cNvPr>
              <p:cNvSpPr txBox="1"/>
              <p:nvPr/>
            </p:nvSpPr>
            <p:spPr>
              <a:xfrm>
                <a:off x="8481103" y="2446555"/>
                <a:ext cx="411398" cy="440890"/>
              </a:xfrm>
              <a:prstGeom prst="rect">
                <a:avLst/>
              </a:prstGeom>
              <a:noFill/>
              <a:ln w="57150">
                <a:noFill/>
                <a:miter lim="800000"/>
              </a:ln>
            </p:spPr>
            <p:txBody>
              <a:bodyPr wrap="none" lIns="91440" tIns="91440" rIns="91440" bIns="91440" rtlCol="0">
                <a:sp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00"/>
                  </a:spcBef>
                </a:pPr>
                <a:r>
                  <a:rPr lang="en-US" dirty="0" err="1"/>
                  <a:t>stmt</a:t>
                </a:r>
                <a:endParaRPr lang="en-US" dirty="0"/>
              </a:p>
            </p:txBody>
          </p:sp>
        </p:grp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E202D8C-069C-9F8D-E3AD-15D29089F420}"/>
                </a:ext>
              </a:extLst>
            </p:cNvPr>
            <p:cNvCxnSpPr>
              <a:cxnSpLocks/>
            </p:cNvCxnSpPr>
            <p:nvPr/>
          </p:nvCxnSpPr>
          <p:spPr>
            <a:xfrm>
              <a:off x="8790792" y="3720165"/>
              <a:ext cx="852986" cy="42267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968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7443-BDA3-9A4A-922D-4919A886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Chapel: Links to Users’ Talks (slides + Video)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6AEE2CDC-1C57-BC43-A515-081F8FB53754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26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1D1BE-E06A-FF4E-8F4A-0109EF8750CD}"/>
              </a:ext>
            </a:extLst>
          </p:cNvPr>
          <p:cNvSpPr txBox="1"/>
          <p:nvPr/>
        </p:nvSpPr>
        <p:spPr>
          <a:xfrm>
            <a:off x="4188301" y="6301858"/>
            <a:ext cx="3815468" cy="3341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(images provided by their respective teams and used with permission)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1CD6F6-B0F1-A049-B0F2-99785BF72D2B}"/>
              </a:ext>
            </a:extLst>
          </p:cNvPr>
          <p:cNvGrpSpPr/>
          <p:nvPr/>
        </p:nvGrpSpPr>
        <p:grpSpPr>
          <a:xfrm>
            <a:off x="245860" y="1000830"/>
            <a:ext cx="3034805" cy="1742370"/>
            <a:chOff x="93460" y="990600"/>
            <a:chExt cx="3034805" cy="174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794AC-1D29-9C40-A9FE-1E28A745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445" y="990600"/>
              <a:ext cx="2054834" cy="11093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2FD27-4C7C-2B48-B2FC-6B1D26F49022}"/>
                </a:ext>
              </a:extLst>
            </p:cNvPr>
            <p:cNvSpPr txBox="1"/>
            <p:nvPr/>
          </p:nvSpPr>
          <p:spPr>
            <a:xfrm>
              <a:off x="93460" y="2057400"/>
              <a:ext cx="303480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CHAMPS: 3D Unstructured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Laurendeau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Bourgault-Côté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Parenteau, Plante,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École Polytechnique Montréal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301492-81E3-394A-99BC-8FA44ED30A88}"/>
              </a:ext>
            </a:extLst>
          </p:cNvPr>
          <p:cNvGrpSpPr/>
          <p:nvPr/>
        </p:nvGrpSpPr>
        <p:grpSpPr>
          <a:xfrm>
            <a:off x="9022198" y="914400"/>
            <a:ext cx="2712602" cy="1828800"/>
            <a:chOff x="9296400" y="914400"/>
            <a:chExt cx="2712602" cy="1828800"/>
          </a:xfrm>
        </p:grpSpPr>
        <p:pic>
          <p:nvPicPr>
            <p:cNvPr id="4" name="Picture 3" descr="A picture containing table, computer, computer, blue&#10;&#10;Description automatically generated">
              <a:extLst>
                <a:ext uri="{FF2B5EF4-FFF2-40B4-BE49-F238E27FC236}">
                  <a16:creationId xmlns:a16="http://schemas.microsoft.com/office/drawing/2014/main" id="{B7183E10-505D-D648-A83C-1EC1167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995" y="914400"/>
              <a:ext cx="1229413" cy="122941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D82DF-6162-C142-80BC-7299E988ADE1}"/>
                </a:ext>
              </a:extLst>
            </p:cNvPr>
            <p:cNvSpPr txBox="1"/>
            <p:nvPr/>
          </p:nvSpPr>
          <p:spPr>
            <a:xfrm>
              <a:off x="9296400" y="2097254"/>
              <a:ext cx="2712602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ChplUltra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Simulating Ultralight Dark Matter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Nikhil Padmanabhan, J. Luna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Zagorac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Yale University et al.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1A18EB-25A9-2B48-ACFF-486E44ADE1AB}"/>
              </a:ext>
            </a:extLst>
          </p:cNvPr>
          <p:cNvGrpSpPr/>
          <p:nvPr/>
        </p:nvGrpSpPr>
        <p:grpSpPr>
          <a:xfrm>
            <a:off x="3124200" y="1000830"/>
            <a:ext cx="3066865" cy="1742370"/>
            <a:chOff x="3294156" y="990600"/>
            <a:chExt cx="3066865" cy="1742370"/>
          </a:xfrm>
        </p:grpSpPr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79FC7BB-C483-7740-960D-2B0E79A7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602" y="990600"/>
              <a:ext cx="2215972" cy="10867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40DED3-E16A-FB45-B1D7-C1912CB49C6A}"/>
                </a:ext>
              </a:extLst>
            </p:cNvPr>
            <p:cNvSpPr txBox="1"/>
            <p:nvPr/>
          </p:nvSpPr>
          <p:spPr>
            <a:xfrm>
              <a:off x="3294156" y="2057400"/>
              <a:ext cx="306686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Arkouda: Interactive Data Science at Massive Scale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Mike Merrill, Bill Reus,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U.S. DoD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427A1D-2FC7-B445-BA0A-32DF57C67795}"/>
              </a:ext>
            </a:extLst>
          </p:cNvPr>
          <p:cNvGrpSpPr/>
          <p:nvPr/>
        </p:nvGrpSpPr>
        <p:grpSpPr>
          <a:xfrm>
            <a:off x="6348677" y="1000830"/>
            <a:ext cx="2385589" cy="1742370"/>
            <a:chOff x="6635922" y="990600"/>
            <a:chExt cx="2385589" cy="1742370"/>
          </a:xfrm>
        </p:grpSpPr>
        <p:pic>
          <p:nvPicPr>
            <p:cNvPr id="12" name="Picture 11" descr="Diagram, shape, arrow&#10;&#10;Description automatically generated">
              <a:extLst>
                <a:ext uri="{FF2B5EF4-FFF2-40B4-BE49-F238E27FC236}">
                  <a16:creationId xmlns:a16="http://schemas.microsoft.com/office/drawing/2014/main" id="{83E6F754-7329-464C-9DBA-1A8232E6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0142" y="990600"/>
              <a:ext cx="2157138" cy="108676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171F38-301F-0540-91BB-40B96B1BFE6B}"/>
                </a:ext>
              </a:extLst>
            </p:cNvPr>
            <p:cNvSpPr txBox="1"/>
            <p:nvPr/>
          </p:nvSpPr>
          <p:spPr>
            <a:xfrm>
              <a:off x="6635922" y="2057400"/>
              <a:ext cx="238558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ChOp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Chapel-based Optimization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T. Carneiro, G.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Helbecque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N.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Melab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INRIA, IMEC, et al.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E07CE8-952A-004E-B115-F14540749A00}"/>
              </a:ext>
            </a:extLst>
          </p:cNvPr>
          <p:cNvGrpSpPr/>
          <p:nvPr/>
        </p:nvGrpSpPr>
        <p:grpSpPr>
          <a:xfrm>
            <a:off x="371696" y="4648200"/>
            <a:ext cx="2783133" cy="1576442"/>
            <a:chOff x="219296" y="4714353"/>
            <a:chExt cx="2783133" cy="1576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980B0-836F-894B-A608-17D90A49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469" y="4714353"/>
              <a:ext cx="2196786" cy="10074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FAFA13-BDCC-0249-8A66-D8EC793CB720}"/>
                </a:ext>
              </a:extLst>
            </p:cNvPr>
            <p:cNvSpPr txBox="1"/>
            <p:nvPr/>
          </p:nvSpPr>
          <p:spPr>
            <a:xfrm>
              <a:off x="219296" y="5632153"/>
              <a:ext cx="2783133" cy="658642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Chapel-based Hydrological Model Calibration </a:t>
              </a:r>
              <a:b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Marjan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Asgari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Guelph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0B05DC-0473-4D46-8EF4-26BB3D1ABC94}"/>
              </a:ext>
            </a:extLst>
          </p:cNvPr>
          <p:cNvGrpSpPr/>
          <p:nvPr/>
        </p:nvGrpSpPr>
        <p:grpSpPr>
          <a:xfrm>
            <a:off x="9601200" y="4724400"/>
            <a:ext cx="1519968" cy="1200170"/>
            <a:chOff x="9892717" y="4779877"/>
            <a:chExt cx="1519968" cy="12001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11BFB6-2BFB-5247-BC93-7278CD58A143}"/>
                </a:ext>
              </a:extLst>
            </p:cNvPr>
            <p:cNvSpPr/>
            <p:nvPr/>
          </p:nvSpPr>
          <p:spPr bwMode="ltGray">
            <a:xfrm>
              <a:off x="10010202" y="4779877"/>
              <a:ext cx="1284998" cy="77121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42AF78-F7F6-AB49-941A-E69DA584405A}"/>
                </a:ext>
              </a:extLst>
            </p:cNvPr>
            <p:cNvSpPr txBox="1"/>
            <p:nvPr/>
          </p:nvSpPr>
          <p:spPr>
            <a:xfrm>
              <a:off x="9892717" y="5638800"/>
              <a:ext cx="1519968" cy="341247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Your Application Here?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2EF16D-156D-6843-9356-92B80A93A43B}"/>
              </a:ext>
            </a:extLst>
          </p:cNvPr>
          <p:cNvGrpSpPr/>
          <p:nvPr/>
        </p:nvGrpSpPr>
        <p:grpSpPr>
          <a:xfrm>
            <a:off x="6290162" y="4678555"/>
            <a:ext cx="2502609" cy="1563015"/>
            <a:chOff x="3576284" y="4744708"/>
            <a:chExt cx="2502609" cy="15630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A1D75C1-909F-D049-96BF-F55C6F9F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7944" y="4744708"/>
              <a:ext cx="1819288" cy="8445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BC9B46-7FFF-774F-A43E-9B8070BC71A5}"/>
                </a:ext>
              </a:extLst>
            </p:cNvPr>
            <p:cNvSpPr txBox="1"/>
            <p:nvPr/>
          </p:nvSpPr>
          <p:spPr>
            <a:xfrm>
              <a:off x="3576284" y="5632153"/>
              <a:ext cx="250260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CHGL: Chapel Hypergraph Library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Louis Jenkins, Cliff Joslyn,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Jesun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Firoz,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PNNL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29AE7D-0E13-F740-8208-B34DA4EADE42}"/>
              </a:ext>
            </a:extLst>
          </p:cNvPr>
          <p:cNvGrpSpPr/>
          <p:nvPr/>
        </p:nvGrpSpPr>
        <p:grpSpPr>
          <a:xfrm>
            <a:off x="3294118" y="4702039"/>
            <a:ext cx="2727029" cy="1539531"/>
            <a:chOff x="6465197" y="4768192"/>
            <a:chExt cx="2727029" cy="1539531"/>
          </a:xfrm>
        </p:grpSpPr>
        <p:pic>
          <p:nvPicPr>
            <p:cNvPr id="26" name="Picture 25" descr="A picture containing logo, company name&#10;&#10;Description automatically generated">
              <a:extLst>
                <a:ext uri="{FF2B5EF4-FFF2-40B4-BE49-F238E27FC236}">
                  <a16:creationId xmlns:a16="http://schemas.microsoft.com/office/drawing/2014/main" id="{38B1ACB0-405F-2844-9F1A-BAA28DA4B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5823" y="4768192"/>
              <a:ext cx="2165776" cy="7712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EC785A-FF0D-A940-B976-C4B5A2DD001A}"/>
                </a:ext>
              </a:extLst>
            </p:cNvPr>
            <p:cNvSpPr txBox="1"/>
            <p:nvPr/>
          </p:nvSpPr>
          <p:spPr>
            <a:xfrm>
              <a:off x="6465197" y="5632153"/>
              <a:ext cx="272702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CrayAI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HyperParameter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Optimization (HPO)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Ben Albrecht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 Inc. / HPE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985F88-9527-0749-BA87-94A342F6C83B}"/>
              </a:ext>
            </a:extLst>
          </p:cNvPr>
          <p:cNvGrpSpPr/>
          <p:nvPr/>
        </p:nvGrpSpPr>
        <p:grpSpPr>
          <a:xfrm>
            <a:off x="173725" y="2761503"/>
            <a:ext cx="3179075" cy="1890038"/>
            <a:chOff x="21325" y="2824132"/>
            <a:chExt cx="3179075" cy="1890038"/>
          </a:xfrm>
        </p:grpSpPr>
        <p:pic>
          <p:nvPicPr>
            <p:cNvPr id="1030" name="Picture 6" descr="Image preview">
              <a:extLst>
                <a:ext uri="{FF2B5EF4-FFF2-40B4-BE49-F238E27FC236}">
                  <a16:creationId xmlns:a16="http://schemas.microsoft.com/office/drawing/2014/main" id="{F4E1C820-36F5-1E4A-B42C-F1B59C336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26" y="2824132"/>
              <a:ext cx="1963272" cy="126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1DDA15-C75B-AE47-9518-3F40A8538DA2}"/>
                </a:ext>
              </a:extLst>
            </p:cNvPr>
            <p:cNvSpPr txBox="1"/>
            <p:nvPr/>
          </p:nvSpPr>
          <p:spPr>
            <a:xfrm>
              <a:off x="21325" y="4038600"/>
              <a:ext cx="317907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Lattice-Symmetries: a Quantum Many-Body Toolbox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Tom Westerhout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Radboud University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46B37D-74A9-6C43-8CAE-E1ADDCB3A8DF}"/>
              </a:ext>
            </a:extLst>
          </p:cNvPr>
          <p:cNvGrpSpPr/>
          <p:nvPr/>
        </p:nvGrpSpPr>
        <p:grpSpPr>
          <a:xfrm>
            <a:off x="9144000" y="2751468"/>
            <a:ext cx="2531463" cy="1900073"/>
            <a:chOff x="9386970" y="2824327"/>
            <a:chExt cx="2531463" cy="1900073"/>
          </a:xfrm>
        </p:grpSpPr>
        <p:pic>
          <p:nvPicPr>
            <p:cNvPr id="1026" name="Picture 2" descr="Image preview">
              <a:extLst>
                <a:ext uri="{FF2B5EF4-FFF2-40B4-BE49-F238E27FC236}">
                  <a16:creationId xmlns:a16="http://schemas.microsoft.com/office/drawing/2014/main" id="{DDBCC03C-D8A7-884C-90E4-AB83F7D44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405" y="2824327"/>
              <a:ext cx="1338593" cy="128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31AC6E-013C-524F-A453-D7F4F4DAB3CB}"/>
                </a:ext>
              </a:extLst>
            </p:cNvPr>
            <p:cNvSpPr txBox="1"/>
            <p:nvPr/>
          </p:nvSpPr>
          <p:spPr>
            <a:xfrm>
              <a:off x="9386970" y="4078454"/>
              <a:ext cx="2531463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ChapQG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Layered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Quasigeostrophic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Ian Grooms and Scott Bachman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Colorado, Boulder et al.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4B8AED-416B-C542-98B4-55AD9A12C2D5}"/>
              </a:ext>
            </a:extLst>
          </p:cNvPr>
          <p:cNvGrpSpPr/>
          <p:nvPr/>
        </p:nvGrpSpPr>
        <p:grpSpPr>
          <a:xfrm>
            <a:off x="3247631" y="2839484"/>
            <a:ext cx="2820003" cy="1812057"/>
            <a:chOff x="3417587" y="2902113"/>
            <a:chExt cx="2820003" cy="1812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261C42-AE79-5046-AD42-382E19E16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968" y="2902113"/>
              <a:ext cx="2369241" cy="118091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0B130F-CA51-D647-8B7D-87533847AE60}"/>
                </a:ext>
              </a:extLst>
            </p:cNvPr>
            <p:cNvSpPr txBox="1"/>
            <p:nvPr/>
          </p:nvSpPr>
          <p:spPr>
            <a:xfrm>
              <a:off x="3417587" y="4038600"/>
              <a:ext cx="2820003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Desk dot chpl: Utilities for Environmental Eng.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Nelson Luis Dias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Federal University of Paraná, Brazil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37BB1B-84BE-1A4C-8889-3E67AA14CBAD}"/>
              </a:ext>
            </a:extLst>
          </p:cNvPr>
          <p:cNvGrpSpPr/>
          <p:nvPr/>
        </p:nvGrpSpPr>
        <p:grpSpPr>
          <a:xfrm>
            <a:off x="6167532" y="2799844"/>
            <a:ext cx="2747868" cy="1851697"/>
            <a:chOff x="6454777" y="2862473"/>
            <a:chExt cx="2747868" cy="1851697"/>
          </a:xfrm>
        </p:grpSpPr>
        <p:pic>
          <p:nvPicPr>
            <p:cNvPr id="1028" name="Picture 4" descr="Image preview">
              <a:extLst>
                <a:ext uri="{FF2B5EF4-FFF2-40B4-BE49-F238E27FC236}">
                  <a16:creationId xmlns:a16="http://schemas.microsoft.com/office/drawing/2014/main" id="{A0A3E1BC-EECD-AA4B-9374-43A72EA8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64" y="2862473"/>
              <a:ext cx="2174494" cy="121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DEDBC9-1666-0D40-BEEF-FB675E66B018}"/>
                </a:ext>
              </a:extLst>
            </p:cNvPr>
            <p:cNvSpPr txBox="1"/>
            <p:nvPr/>
          </p:nvSpPr>
          <p:spPr>
            <a:xfrm>
              <a:off x="6454777" y="4038600"/>
              <a:ext cx="2747868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RapidQ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Mapping Coral Biodiversity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Rebecca Green, Helen Fox, Scott Bachman,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Coral Reef Alliance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1BE45B7-FF8A-9A3A-C70B-DB2AF1461521}"/>
              </a:ext>
            </a:extLst>
          </p:cNvPr>
          <p:cNvSpPr/>
          <p:nvPr/>
        </p:nvSpPr>
        <p:spPr bwMode="ltGray">
          <a:xfrm>
            <a:off x="245860" y="2317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A7F6E-6C40-561C-AAC3-63A0C65E6913}"/>
              </a:ext>
            </a:extLst>
          </p:cNvPr>
          <p:cNvSpPr/>
          <p:nvPr/>
        </p:nvSpPr>
        <p:spPr bwMode="ltGray">
          <a:xfrm>
            <a:off x="3200400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EACD7-4411-031E-A9F7-0DE2BADB8DEE}"/>
              </a:ext>
            </a:extLst>
          </p:cNvPr>
          <p:cNvSpPr/>
          <p:nvPr/>
        </p:nvSpPr>
        <p:spPr bwMode="ltGray">
          <a:xfrm>
            <a:off x="6082631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66523-E551-2841-24BC-5966165CD17D}"/>
              </a:ext>
            </a:extLst>
          </p:cNvPr>
          <p:cNvSpPr/>
          <p:nvPr/>
        </p:nvSpPr>
        <p:spPr bwMode="ltGray">
          <a:xfrm>
            <a:off x="8978231" y="2365234"/>
            <a:ext cx="2908969" cy="313375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DDDD2-E85F-0282-3883-D08741F3DE49}"/>
              </a:ext>
            </a:extLst>
          </p:cNvPr>
          <p:cNvSpPr/>
          <p:nvPr/>
        </p:nvSpPr>
        <p:spPr bwMode="ltGray">
          <a:xfrm>
            <a:off x="152400" y="4222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8BDEF6-533C-E47E-F2CE-6794656171FF}"/>
              </a:ext>
            </a:extLst>
          </p:cNvPr>
          <p:cNvSpPr/>
          <p:nvPr/>
        </p:nvSpPr>
        <p:spPr bwMode="ltGray">
          <a:xfrm>
            <a:off x="3106940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D35E2-E542-2590-54AD-41D84EECB8C9}"/>
              </a:ext>
            </a:extLst>
          </p:cNvPr>
          <p:cNvSpPr/>
          <p:nvPr/>
        </p:nvSpPr>
        <p:spPr bwMode="ltGray">
          <a:xfrm>
            <a:off x="5989171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967F5D-EF53-B89F-70E6-6EFC706B0261}"/>
              </a:ext>
            </a:extLst>
          </p:cNvPr>
          <p:cNvSpPr/>
          <p:nvPr/>
        </p:nvSpPr>
        <p:spPr bwMode="ltGray">
          <a:xfrm>
            <a:off x="8884771" y="42702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AFA2B-98EC-9007-29BD-4268BFD3CAFF}"/>
              </a:ext>
            </a:extLst>
          </p:cNvPr>
          <p:cNvSpPr/>
          <p:nvPr/>
        </p:nvSpPr>
        <p:spPr bwMode="ltGray">
          <a:xfrm>
            <a:off x="304800" y="58229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8477C2-F997-5E43-0F13-847068D40C27}"/>
              </a:ext>
            </a:extLst>
          </p:cNvPr>
          <p:cNvSpPr/>
          <p:nvPr/>
        </p:nvSpPr>
        <p:spPr bwMode="ltGray">
          <a:xfrm>
            <a:off x="3259340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B2ECD-7714-90B3-4CE6-CCAC12DDD010}"/>
              </a:ext>
            </a:extLst>
          </p:cNvPr>
          <p:cNvSpPr/>
          <p:nvPr/>
        </p:nvSpPr>
        <p:spPr bwMode="ltGray">
          <a:xfrm>
            <a:off x="6141571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1BBA52-BECD-4751-D785-98B85E535D3B}"/>
              </a:ext>
            </a:extLst>
          </p:cNvPr>
          <p:cNvSpPr/>
          <p:nvPr/>
        </p:nvSpPr>
        <p:spPr bwMode="ltGray">
          <a:xfrm>
            <a:off x="9037171" y="58704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418E0-8839-0BD3-A25F-ABC128FB78D2}"/>
              </a:ext>
            </a:extLst>
          </p:cNvPr>
          <p:cNvSpPr txBox="1"/>
          <p:nvPr/>
        </p:nvSpPr>
        <p:spPr>
          <a:xfrm>
            <a:off x="468045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B782B-41FD-368B-EEA7-48BCB33972A4}"/>
              </a:ext>
            </a:extLst>
          </p:cNvPr>
          <p:cNvSpPr txBox="1"/>
          <p:nvPr/>
        </p:nvSpPr>
        <p:spPr>
          <a:xfrm>
            <a:off x="175957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4031A-B1E3-6E9E-9CF3-80E23A58BC05}"/>
              </a:ext>
            </a:extLst>
          </p:cNvPr>
          <p:cNvSpPr txBox="1"/>
          <p:nvPr/>
        </p:nvSpPr>
        <p:spPr>
          <a:xfrm>
            <a:off x="5334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B2F45-0DDE-C86A-6B53-981AC42D8918}"/>
              </a:ext>
            </a:extLst>
          </p:cNvPr>
          <p:cNvSpPr txBox="1"/>
          <p:nvPr/>
        </p:nvSpPr>
        <p:spPr>
          <a:xfrm>
            <a:off x="34055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DB9056-D05B-93E3-515B-2394FDF568FC}"/>
              </a:ext>
            </a:extLst>
          </p:cNvPr>
          <p:cNvSpPr txBox="1"/>
          <p:nvPr/>
        </p:nvSpPr>
        <p:spPr>
          <a:xfrm>
            <a:off x="6277704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DF590-7951-BDEE-8742-FF3C7FE1947C}"/>
              </a:ext>
            </a:extLst>
          </p:cNvPr>
          <p:cNvSpPr txBox="1"/>
          <p:nvPr/>
        </p:nvSpPr>
        <p:spPr>
          <a:xfrm>
            <a:off x="75203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056590-D0E7-6D24-F6AA-BFCE27CB45D1}"/>
              </a:ext>
            </a:extLst>
          </p:cNvPr>
          <p:cNvSpPr txBox="1"/>
          <p:nvPr/>
        </p:nvSpPr>
        <p:spPr>
          <a:xfrm>
            <a:off x="10386648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4BEB5C-ED5C-DC72-45C8-838A8133A892}"/>
              </a:ext>
            </a:extLst>
          </p:cNvPr>
          <p:cNvSpPr txBox="1"/>
          <p:nvPr/>
        </p:nvSpPr>
        <p:spPr>
          <a:xfrm>
            <a:off x="91440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4EAB9E-BE3A-5727-E274-FEB8C22240CB}"/>
              </a:ext>
            </a:extLst>
          </p:cNvPr>
          <p:cNvSpPr txBox="1"/>
          <p:nvPr/>
        </p:nvSpPr>
        <p:spPr>
          <a:xfrm>
            <a:off x="11430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04CE2-5411-A9CE-523C-F6ACD7B5FD96}"/>
              </a:ext>
            </a:extLst>
          </p:cNvPr>
          <p:cNvSpPr txBox="1"/>
          <p:nvPr/>
        </p:nvSpPr>
        <p:spPr>
          <a:xfrm>
            <a:off x="40386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E0369A-F36B-37AD-98E9-A0AA0382CE76}"/>
              </a:ext>
            </a:extLst>
          </p:cNvPr>
          <p:cNvSpPr txBox="1"/>
          <p:nvPr/>
        </p:nvSpPr>
        <p:spPr>
          <a:xfrm>
            <a:off x="6910752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70867C-4B78-1643-5086-F2C1961D3E6C}"/>
              </a:ext>
            </a:extLst>
          </p:cNvPr>
          <p:cNvSpPr txBox="1"/>
          <p:nvPr/>
        </p:nvSpPr>
        <p:spPr>
          <a:xfrm>
            <a:off x="11430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9D5E31-0570-508E-D1E3-8D8F298D875A}"/>
              </a:ext>
            </a:extLst>
          </p:cNvPr>
          <p:cNvSpPr txBox="1"/>
          <p:nvPr/>
        </p:nvSpPr>
        <p:spPr>
          <a:xfrm>
            <a:off x="40386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1C36671-7A3F-55E7-EB40-6031115991C1}"/>
              </a:ext>
            </a:extLst>
          </p:cNvPr>
          <p:cNvSpPr txBox="1"/>
          <p:nvPr/>
        </p:nvSpPr>
        <p:spPr>
          <a:xfrm>
            <a:off x="6910752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217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7" grpId="0"/>
      <p:bldP spid="8" grpId="0"/>
      <p:bldP spid="9" grpId="0"/>
      <p:bldP spid="1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0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274BA0-D9A3-6AE9-6EB9-BE837E9AA29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DF33A-9278-8DCF-F35A-B60CD45E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Tasks in Some Applications and Benchmarks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3CB2E9A9-6A02-962D-80D5-CC49EDB99E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1405728"/>
              </p:ext>
            </p:extLst>
          </p:nvPr>
        </p:nvGraphicFramePr>
        <p:xfrm>
          <a:off x="654549" y="990600"/>
          <a:ext cx="10699251" cy="479943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326651">
                  <a:extLst>
                    <a:ext uri="{9D8B030D-6E8A-4147-A177-3AD203B41FA5}">
                      <a16:colId xmlns:a16="http://schemas.microsoft.com/office/drawing/2014/main" val="4117610407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7244773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890946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397010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26968044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75759277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66209169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97359640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668805145"/>
                    </a:ext>
                  </a:extLst>
                </a:gridCol>
              </a:tblGrid>
              <a:tr h="64618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Application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Distributed '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coforall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Threaded '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coforall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Asynchronous 'begin'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cobegin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'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sync or atomic vars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subprocesses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forall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scan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3901420"/>
                  </a:ext>
                </a:extLst>
              </a:tr>
              <a:tr h="519157">
                <a:tc>
                  <a:txBody>
                    <a:bodyPr/>
                    <a:lstStyle/>
                    <a:p>
                      <a:r>
                        <a:rPr lang="en-US" b="1" dirty="0"/>
                        <a:t>Hello World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45289839"/>
                  </a:ext>
                </a:extLst>
              </a:tr>
              <a:tr h="519157">
                <a:tc>
                  <a:txBody>
                    <a:bodyPr/>
                    <a:lstStyle/>
                    <a:p>
                      <a:r>
                        <a:rPr lang="en-US" b="1" dirty="0"/>
                        <a:t>HPO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63958090"/>
                  </a:ext>
                </a:extLst>
              </a:tr>
              <a:tr h="519157">
                <a:tc>
                  <a:txBody>
                    <a:bodyPr/>
                    <a:lstStyle/>
                    <a:p>
                      <a:r>
                        <a:rPr lang="en-US" b="1" dirty="0" err="1"/>
                        <a:t>Arkouda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2979662"/>
                  </a:ext>
                </a:extLst>
              </a:tr>
              <a:tr h="519157">
                <a:tc>
                  <a:txBody>
                    <a:bodyPr/>
                    <a:lstStyle/>
                    <a:p>
                      <a:r>
                        <a:rPr lang="en-US" b="1" dirty="0"/>
                        <a:t>CHAMPS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87682902"/>
                  </a:ext>
                </a:extLst>
              </a:tr>
              <a:tr h="519157">
                <a:tc>
                  <a:txBody>
                    <a:bodyPr/>
                    <a:lstStyle/>
                    <a:p>
                      <a:r>
                        <a:rPr lang="en-US" b="1" dirty="0" err="1"/>
                        <a:t>ChOp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7054996"/>
                  </a:ext>
                </a:extLst>
              </a:tr>
              <a:tr h="519157">
                <a:tc>
                  <a:txBody>
                    <a:bodyPr/>
                    <a:lstStyle/>
                    <a:p>
                      <a:r>
                        <a:rPr lang="en-US" b="1" dirty="0" err="1"/>
                        <a:t>ParFlow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90287300"/>
                  </a:ext>
                </a:extLst>
              </a:tr>
              <a:tr h="519157">
                <a:tc>
                  <a:txBody>
                    <a:bodyPr/>
                    <a:lstStyle/>
                    <a:p>
                      <a:r>
                        <a:rPr lang="en-US" b="1" dirty="0"/>
                        <a:t>Coral Reef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1266195"/>
                  </a:ext>
                </a:extLst>
              </a:tr>
              <a:tr h="519157">
                <a:tc>
                  <a:txBody>
                    <a:bodyPr/>
                    <a:lstStyle/>
                    <a:p>
                      <a:r>
                        <a:rPr lang="en-US" b="1" dirty="0"/>
                        <a:t>Task Graph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✔︎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66489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725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Parallel hello world</a:t>
            </a:r>
          </a:p>
          <a:p>
            <a:pPr lvl="1"/>
            <a:r>
              <a:rPr lang="en-US" dirty="0" err="1"/>
              <a:t>hellopar.chpl</a:t>
            </a:r>
            <a:endParaRPr lang="en-US" dirty="0"/>
          </a:p>
          <a:p>
            <a:pPr lvl="1"/>
            <a:endParaRPr lang="en-US" sz="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 over the `Locales` array with an `on` statement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 creating some number of tasks per locale</a:t>
            </a:r>
          </a:p>
          <a:p>
            <a:pPr lvl="1"/>
            <a:r>
              <a:rPr lang="en-US" dirty="0"/>
              <a:t>configuration constants, 'config const'</a:t>
            </a:r>
          </a:p>
          <a:p>
            <a:pPr lvl="1"/>
            <a:r>
              <a:rPr lang="en-US" dirty="0"/>
              <a:t>range values, '0..#tasksPerLocale'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writeln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inline comments start with '//'</a:t>
            </a:r>
          </a:p>
          <a:p>
            <a:pPr marL="228600" lvl="1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28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Across Locales and Within Locales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7239000" y="909924"/>
            <a:ext cx="4953000" cy="449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can be set on the command line with --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=2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config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paralle</a:t>
            </a:r>
            <a:r>
              <a:rPr lang="en-US" sz="1600" i="1" dirty="0">
                <a:solidFill>
                  <a:srgbClr val="0D5265"/>
                </a:solidFill>
                <a:latin typeface="+mn-lt"/>
                <a:cs typeface="Courier New" panose="02070309020205020404" pitchFamily="49" charset="0"/>
              </a:rPr>
              <a:t>l loops over nodes and then over threads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D5265"/>
              </a:solidFill>
              <a:effectLst/>
              <a:uLnTx/>
              <a:uFillTx/>
              <a:latin typeface="+mn-lt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Locales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 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0..#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writeln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("Hello world!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"(from task ",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on locale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here.id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numLocales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")" );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2D123-4510-EC6E-2BB8-9C1206497161}"/>
              </a:ext>
            </a:extLst>
          </p:cNvPr>
          <p:cNvSpPr txBox="1"/>
          <p:nvPr/>
        </p:nvSpPr>
        <p:spPr>
          <a:xfrm>
            <a:off x="9220200" y="152400"/>
            <a:ext cx="2819400" cy="469359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make run-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hellopar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44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B9CCFC-CF7D-374A-8396-D841B9A7BF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In Chapel, a </a:t>
            </a:r>
            <a:r>
              <a:rPr lang="en-US" i="1" dirty="0"/>
              <a:t>locale</a:t>
            </a:r>
            <a:r>
              <a:rPr lang="en-US" dirty="0"/>
              <a:t> refers to a compute resource with…</a:t>
            </a:r>
          </a:p>
          <a:p>
            <a:pPr lvl="1"/>
            <a:r>
              <a:rPr lang="en-US" dirty="0"/>
              <a:t>processors, so it can run tasks</a:t>
            </a:r>
          </a:p>
          <a:p>
            <a:pPr lvl="1"/>
            <a:r>
              <a:rPr lang="en-US" dirty="0"/>
              <a:t>memory, so it can store variables</a:t>
            </a:r>
          </a:p>
          <a:p>
            <a:r>
              <a:rPr lang="en-US" dirty="0"/>
              <a:t>For now, think of each compute node as having one locale run on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52ABE-D927-1849-9217-5338342CE25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8CBCA4-75FF-004B-A4AC-FA750E00D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Locales and Execution Model in Chapel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3A6C2F-94CD-6B46-8AEB-2BBD5E9B4F96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8E6031-0697-0148-9795-3D06CAE43BF4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81E6C6F-B655-5F4C-AD91-82BE5A883B64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FB2FA89-BA33-824C-BF59-980A3C89349B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6DDEEBA-CF82-E042-B919-9BAB127C861F}"/>
              </a:ext>
            </a:extLst>
          </p:cNvPr>
          <p:cNvCxnSpPr>
            <a:cxnSpLocks/>
          </p:cNvCxnSpPr>
          <p:nvPr/>
        </p:nvCxnSpPr>
        <p:spPr>
          <a:xfrm>
            <a:off x="3505200" y="3402456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250C22F-18A2-704E-B26B-D8CEA3139BB8}"/>
              </a:ext>
            </a:extLst>
          </p:cNvPr>
          <p:cNvSpPr/>
          <p:nvPr/>
        </p:nvSpPr>
        <p:spPr bwMode="ltGray">
          <a:xfrm>
            <a:off x="2057400" y="243604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681EE78-26FC-044B-BB6E-9446DBEF4FFB}"/>
              </a:ext>
            </a:extLst>
          </p:cNvPr>
          <p:cNvSpPr/>
          <p:nvPr/>
        </p:nvSpPr>
        <p:spPr bwMode="ltGray">
          <a:xfrm>
            <a:off x="4346904" y="244724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410ED4F-84B5-0345-9745-CAF199972879}"/>
              </a:ext>
            </a:extLst>
          </p:cNvPr>
          <p:cNvSpPr/>
          <p:nvPr/>
        </p:nvSpPr>
        <p:spPr bwMode="ltGray">
          <a:xfrm>
            <a:off x="6733895" y="244503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D71D6A5-874C-FD43-AB7A-0370766F31A3}"/>
              </a:ext>
            </a:extLst>
          </p:cNvPr>
          <p:cNvSpPr/>
          <p:nvPr/>
        </p:nvSpPr>
        <p:spPr bwMode="ltGray">
          <a:xfrm>
            <a:off x="9007812" y="2445220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72" name="Table 51">
            <a:extLst>
              <a:ext uri="{FF2B5EF4-FFF2-40B4-BE49-F238E27FC236}">
                <a16:creationId xmlns:a16="http://schemas.microsoft.com/office/drawing/2014/main" id="{D81BEB7C-C8B0-E145-90CB-06AABC0925C1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6D07F450-0771-624E-8E26-0FA6335F4F9E}"/>
              </a:ext>
            </a:extLst>
          </p:cNvPr>
          <p:cNvSpPr/>
          <p:nvPr/>
        </p:nvSpPr>
        <p:spPr bwMode="ltGray">
          <a:xfrm>
            <a:off x="2963288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D2A40C0-1966-4F4E-81EC-06F35A2452E3}"/>
              </a:ext>
            </a:extLst>
          </p:cNvPr>
          <p:cNvSpPr/>
          <p:nvPr/>
        </p:nvSpPr>
        <p:spPr bwMode="ltGray">
          <a:xfrm>
            <a:off x="5268723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76" name="Table 51">
            <a:extLst>
              <a:ext uri="{FF2B5EF4-FFF2-40B4-BE49-F238E27FC236}">
                <a16:creationId xmlns:a16="http://schemas.microsoft.com/office/drawing/2014/main" id="{6385C03F-68D8-AB4D-88E8-625439B84B41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77" name="Rectangle 76">
            <a:extLst>
              <a:ext uri="{FF2B5EF4-FFF2-40B4-BE49-F238E27FC236}">
                <a16:creationId xmlns:a16="http://schemas.microsoft.com/office/drawing/2014/main" id="{111C51A4-D7AD-E042-8C15-14368B60D824}"/>
              </a:ext>
            </a:extLst>
          </p:cNvPr>
          <p:cNvSpPr/>
          <p:nvPr/>
        </p:nvSpPr>
        <p:spPr bwMode="ltGray">
          <a:xfrm>
            <a:off x="7631032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78" name="Table 51">
            <a:extLst>
              <a:ext uri="{FF2B5EF4-FFF2-40B4-BE49-F238E27FC236}">
                <a16:creationId xmlns:a16="http://schemas.microsoft.com/office/drawing/2014/main" id="{8E38F44B-3A71-D64F-AAB6-17EB0AFF9B20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79" name="Rectangle 78">
            <a:extLst>
              <a:ext uri="{FF2B5EF4-FFF2-40B4-BE49-F238E27FC236}">
                <a16:creationId xmlns:a16="http://schemas.microsoft.com/office/drawing/2014/main" id="{81DF3A3D-4667-E34B-AFB3-D9CFCDA49C9F}"/>
              </a:ext>
            </a:extLst>
          </p:cNvPr>
          <p:cNvSpPr/>
          <p:nvPr/>
        </p:nvSpPr>
        <p:spPr bwMode="ltGray">
          <a:xfrm>
            <a:off x="9936467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B40C8D3-CD5A-B848-98BA-72942D83DFA5}"/>
              </a:ext>
            </a:extLst>
          </p:cNvPr>
          <p:cNvSpPr txBox="1"/>
          <p:nvPr/>
        </p:nvSpPr>
        <p:spPr>
          <a:xfrm>
            <a:off x="2057400" y="2444422"/>
            <a:ext cx="1447800" cy="74635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Compute Node 0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A0DD14F-9ED1-1240-B29B-456CA37CA75D}"/>
              </a:ext>
            </a:extLst>
          </p:cNvPr>
          <p:cNvSpPr txBox="1"/>
          <p:nvPr/>
        </p:nvSpPr>
        <p:spPr>
          <a:xfrm>
            <a:off x="4339896" y="2435574"/>
            <a:ext cx="1461816" cy="74635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Compute Node 1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955F639-A1BD-474E-B98F-304311326E07}"/>
              </a:ext>
            </a:extLst>
          </p:cNvPr>
          <p:cNvSpPr txBox="1"/>
          <p:nvPr/>
        </p:nvSpPr>
        <p:spPr>
          <a:xfrm>
            <a:off x="6719879" y="2444423"/>
            <a:ext cx="1461816" cy="74635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Compute Node 2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C14208D-7BA9-F047-A2FF-CFC5DD731BF7}"/>
              </a:ext>
            </a:extLst>
          </p:cNvPr>
          <p:cNvSpPr txBox="1"/>
          <p:nvPr/>
        </p:nvSpPr>
        <p:spPr>
          <a:xfrm>
            <a:off x="8993796" y="2435574"/>
            <a:ext cx="1461816" cy="74635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Compute Node 3</a:t>
            </a:r>
          </a:p>
        </p:txBody>
      </p:sp>
      <p:graphicFrame>
        <p:nvGraphicFramePr>
          <p:cNvPr id="119" name="Table 51">
            <a:extLst>
              <a:ext uri="{FF2B5EF4-FFF2-40B4-BE49-F238E27FC236}">
                <a16:creationId xmlns:a16="http://schemas.microsoft.com/office/drawing/2014/main" id="{BA058001-F884-504D-BD7D-4413DF650669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93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Chapel is a general-purpose programming language that provides</a:t>
            </a:r>
          </a:p>
          <a:p>
            <a:pPr marL="363466" lvl="1" indent="0">
              <a:buNone/>
            </a:pPr>
            <a:r>
              <a:rPr lang="en-US" sz="2400" b="1" dirty="0"/>
              <a:t>ease of parallel programming,</a:t>
            </a:r>
          </a:p>
          <a:p>
            <a:pPr marL="363466" lvl="1" indent="0">
              <a:buNone/>
            </a:pPr>
            <a:r>
              <a:rPr lang="en-US" sz="2400" b="1" dirty="0"/>
              <a:t>high performance,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portability.</a:t>
            </a:r>
          </a:p>
          <a:p>
            <a:pPr marL="363466" lvl="1" indent="0">
              <a:buNone/>
            </a:pPr>
            <a:endParaRPr lang="en-US" sz="2400" dirty="0"/>
          </a:p>
          <a:p>
            <a:pPr marL="134866" indent="0">
              <a:buNone/>
            </a:pPr>
            <a:r>
              <a:rPr lang="en-US" sz="2600" dirty="0"/>
              <a:t>And is being used in applications in various ways:</a:t>
            </a:r>
          </a:p>
          <a:p>
            <a:pPr marL="363466" lvl="1" indent="0">
              <a:buNone/>
            </a:pPr>
            <a:r>
              <a:rPr lang="en-US" sz="2400" b="1" dirty="0"/>
              <a:t>refactoring</a:t>
            </a:r>
            <a:r>
              <a:rPr lang="en-US" sz="2400" dirty="0"/>
              <a:t> existing codes,</a:t>
            </a:r>
          </a:p>
          <a:p>
            <a:pPr marL="363466" lvl="1" indent="0">
              <a:buNone/>
            </a:pPr>
            <a:r>
              <a:rPr lang="en-US" sz="2400" b="1" dirty="0"/>
              <a:t>developing</a:t>
            </a:r>
            <a:r>
              <a:rPr lang="en-US" sz="2400" dirty="0"/>
              <a:t> new codes,</a:t>
            </a:r>
          </a:p>
          <a:p>
            <a:pPr marL="363466" lvl="1" indent="0">
              <a:buNone/>
            </a:pPr>
            <a:r>
              <a:rPr lang="en-US" sz="2400" dirty="0"/>
              <a:t>serving high performance to Python codes </a:t>
            </a:r>
            <a:r>
              <a:rPr lang="en-US" sz="2400" b="1" dirty="0"/>
              <a:t>(Chapel server with Python client), </a:t>
            </a:r>
            <a:r>
              <a:rPr lang="en-US" sz="2400" dirty="0"/>
              <a:t>and</a:t>
            </a:r>
          </a:p>
          <a:p>
            <a:pPr marL="363466" lvl="1" indent="0">
              <a:buNone/>
            </a:pPr>
            <a:r>
              <a:rPr lang="en-US" sz="2400" b="1" dirty="0"/>
              <a:t>providing distributed and shared memory parallelism </a:t>
            </a:r>
            <a:r>
              <a:rPr lang="en-US" sz="2400" dirty="0"/>
              <a:t>for existing codes.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9072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DA39-F48D-4C4B-AB63-87EA6118AB7C}"/>
              </a:ext>
            </a:extLst>
          </p:cNvPr>
          <p:cNvCxnSpPr>
            <a:cxnSpLocks/>
          </p:cNvCxnSpPr>
          <p:nvPr/>
        </p:nvCxnSpPr>
        <p:spPr>
          <a:xfrm>
            <a:off x="3505200" y="3402456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5CECF-4845-314C-ADBA-49F0569775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Two key built-in variables for referring to locales in Chapel programs: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Locales</a:t>
            </a:r>
            <a:r>
              <a:rPr lang="en-US" dirty="0"/>
              <a:t>: 	</a:t>
            </a:r>
            <a:r>
              <a:rPr lang="en-US" dirty="0">
                <a:latin typeface="+mn-lt"/>
              </a:rPr>
              <a:t>An array of locale values representing the system resources on which the program is running</a:t>
            </a:r>
          </a:p>
          <a:p>
            <a:pPr lvl="1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here</a:t>
            </a:r>
            <a:r>
              <a:rPr lang="en-US" dirty="0"/>
              <a:t>: 	The locale on which the current task is executing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076BB-73E4-DE43-8B65-40C6A895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Locales and Execution Model in Chapel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9D700-A583-8645-A492-0A3005996BA4}"/>
              </a:ext>
            </a:extLst>
          </p:cNvPr>
          <p:cNvSpPr/>
          <p:nvPr/>
        </p:nvSpPr>
        <p:spPr bwMode="ltGray">
          <a:xfrm>
            <a:off x="2057400" y="243604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258D1B-F085-BC4F-8B20-65F635E1EB78}"/>
              </a:ext>
            </a:extLst>
          </p:cNvPr>
          <p:cNvSpPr/>
          <p:nvPr/>
        </p:nvSpPr>
        <p:spPr bwMode="ltGray">
          <a:xfrm>
            <a:off x="4346904" y="244724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0E86-56C2-F042-AE15-CE473BB1B3DC}"/>
              </a:ext>
            </a:extLst>
          </p:cNvPr>
          <p:cNvSpPr/>
          <p:nvPr/>
        </p:nvSpPr>
        <p:spPr bwMode="ltGray">
          <a:xfrm>
            <a:off x="6733895" y="244503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46187B-1C49-FD4C-8E53-8F90EDE14A71}"/>
              </a:ext>
            </a:extLst>
          </p:cNvPr>
          <p:cNvSpPr/>
          <p:nvPr/>
        </p:nvSpPr>
        <p:spPr bwMode="ltGray">
          <a:xfrm>
            <a:off x="9007812" y="2445220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6" name="Table 51">
            <a:extLst>
              <a:ext uri="{FF2B5EF4-FFF2-40B4-BE49-F238E27FC236}">
                <a16:creationId xmlns:a16="http://schemas.microsoft.com/office/drawing/2014/main" id="{2F4AE7DF-A770-0749-9207-43EA2A8C6740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4910C64-6893-8342-978F-B49F8D4353A5}"/>
              </a:ext>
            </a:extLst>
          </p:cNvPr>
          <p:cNvSpPr/>
          <p:nvPr/>
        </p:nvSpPr>
        <p:spPr bwMode="ltGray">
          <a:xfrm>
            <a:off x="2963288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526C97-7577-EE48-9B35-3E9953F97A49}"/>
              </a:ext>
            </a:extLst>
          </p:cNvPr>
          <p:cNvSpPr/>
          <p:nvPr/>
        </p:nvSpPr>
        <p:spPr bwMode="ltGray">
          <a:xfrm>
            <a:off x="5268723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0" name="Table 51">
            <a:extLst>
              <a:ext uri="{FF2B5EF4-FFF2-40B4-BE49-F238E27FC236}">
                <a16:creationId xmlns:a16="http://schemas.microsoft.com/office/drawing/2014/main" id="{D462AA4A-5798-B140-9536-4D59C92FE953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8943B4E8-63A7-4D4E-87EB-3EF66500D6CD}"/>
              </a:ext>
            </a:extLst>
          </p:cNvPr>
          <p:cNvSpPr/>
          <p:nvPr/>
        </p:nvSpPr>
        <p:spPr bwMode="ltGray">
          <a:xfrm>
            <a:off x="7631032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2" name="Table 51">
            <a:extLst>
              <a:ext uri="{FF2B5EF4-FFF2-40B4-BE49-F238E27FC236}">
                <a16:creationId xmlns:a16="http://schemas.microsoft.com/office/drawing/2014/main" id="{9D55F1F3-9EE3-144A-B96F-789D2BBD5ED2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892CA79-E0A3-EE43-8C87-C098A7666035}"/>
              </a:ext>
            </a:extLst>
          </p:cNvPr>
          <p:cNvSpPr/>
          <p:nvPr/>
        </p:nvSpPr>
        <p:spPr bwMode="ltGray">
          <a:xfrm>
            <a:off x="9936467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982141-6A80-D149-8B61-2DA66B988CD6}"/>
              </a:ext>
            </a:extLst>
          </p:cNvPr>
          <p:cNvSpPr txBox="1"/>
          <p:nvPr/>
        </p:nvSpPr>
        <p:spPr>
          <a:xfrm>
            <a:off x="2057400" y="2444422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D09B5-E12A-C54F-9E82-7E11DE7CAC23}"/>
              </a:ext>
            </a:extLst>
          </p:cNvPr>
          <p:cNvSpPr txBox="1"/>
          <p:nvPr/>
        </p:nvSpPr>
        <p:spPr>
          <a:xfrm>
            <a:off x="43398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72FE58-F3A2-B345-90A8-8CE5CF3F2734}"/>
              </a:ext>
            </a:extLst>
          </p:cNvPr>
          <p:cNvSpPr txBox="1"/>
          <p:nvPr/>
        </p:nvSpPr>
        <p:spPr>
          <a:xfrm>
            <a:off x="6719879" y="2444423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14519-D21B-DD4E-A0AD-C7D487C352A9}"/>
              </a:ext>
            </a:extLst>
          </p:cNvPr>
          <p:cNvSpPr txBox="1"/>
          <p:nvPr/>
        </p:nvSpPr>
        <p:spPr>
          <a:xfrm>
            <a:off x="89937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6" name="Table 51">
            <a:extLst>
              <a:ext uri="{FF2B5EF4-FFF2-40B4-BE49-F238E27FC236}">
                <a16:creationId xmlns:a16="http://schemas.microsoft.com/office/drawing/2014/main" id="{02B79DE2-0716-E046-9B10-949014BD1DF0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74E0F14-362F-F24E-A29F-7002EACD518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30</a:t>
            </a:fld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D6072B-91EE-9349-A95F-F34EF8B2E92D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FB6388-05D7-DE41-85FA-C4B8411E0B47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8E4954-7F76-DE4F-B363-BBA4CFAE3256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5FA310-32D8-4745-BB29-F494F6941C02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6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DA39-F48D-4C4B-AB63-87EA6118AB7C}"/>
              </a:ext>
            </a:extLst>
          </p:cNvPr>
          <p:cNvCxnSpPr>
            <a:cxnSpLocks/>
          </p:cNvCxnSpPr>
          <p:nvPr/>
        </p:nvCxnSpPr>
        <p:spPr>
          <a:xfrm>
            <a:off x="3505200" y="3402456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5CECF-4845-314C-ADBA-49F0569775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50838" indent="-350838">
              <a:buFont typeface="+mj-lt"/>
              <a:buAutoNum type="arabicPeriod"/>
            </a:pPr>
            <a:r>
              <a:rPr lang="en-US" b="1" dirty="0"/>
              <a:t>parallelism:</a:t>
            </a:r>
            <a:r>
              <a:rPr lang="en-US" dirty="0"/>
              <a:t> What tasks should run simultaneously?</a:t>
            </a:r>
            <a:endParaRPr lang="en-US" b="1" dirty="0"/>
          </a:p>
          <a:p>
            <a:pPr marL="350838" indent="-350838">
              <a:buFont typeface="+mj-lt"/>
              <a:buAutoNum type="arabicPeriod"/>
            </a:pPr>
            <a:r>
              <a:rPr lang="en-US" b="1" dirty="0"/>
              <a:t>locality:</a:t>
            </a:r>
            <a:r>
              <a:rPr lang="en-US" dirty="0"/>
              <a:t> Where should tasks run?  Where should data be allocated?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076BB-73E4-DE43-8B65-40C6A895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Concerns for scalable Parallel Computing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9D700-A583-8645-A492-0A3005996BA4}"/>
              </a:ext>
            </a:extLst>
          </p:cNvPr>
          <p:cNvSpPr/>
          <p:nvPr/>
        </p:nvSpPr>
        <p:spPr bwMode="ltGray">
          <a:xfrm>
            <a:off x="2057400" y="243604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258D1B-F085-BC4F-8B20-65F635E1EB78}"/>
              </a:ext>
            </a:extLst>
          </p:cNvPr>
          <p:cNvSpPr/>
          <p:nvPr/>
        </p:nvSpPr>
        <p:spPr bwMode="ltGray">
          <a:xfrm>
            <a:off x="4346904" y="244724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0E86-56C2-F042-AE15-CE473BB1B3DC}"/>
              </a:ext>
            </a:extLst>
          </p:cNvPr>
          <p:cNvSpPr/>
          <p:nvPr/>
        </p:nvSpPr>
        <p:spPr bwMode="ltGray">
          <a:xfrm>
            <a:off x="6733895" y="244503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46187B-1C49-FD4C-8E53-8F90EDE14A71}"/>
              </a:ext>
            </a:extLst>
          </p:cNvPr>
          <p:cNvSpPr/>
          <p:nvPr/>
        </p:nvSpPr>
        <p:spPr bwMode="ltGray">
          <a:xfrm>
            <a:off x="9007812" y="2445220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6" name="Table 51">
            <a:extLst>
              <a:ext uri="{FF2B5EF4-FFF2-40B4-BE49-F238E27FC236}">
                <a16:creationId xmlns:a16="http://schemas.microsoft.com/office/drawing/2014/main" id="{2F4AE7DF-A770-0749-9207-43EA2A8C6740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4910C64-6893-8342-978F-B49F8D4353A5}"/>
              </a:ext>
            </a:extLst>
          </p:cNvPr>
          <p:cNvSpPr/>
          <p:nvPr/>
        </p:nvSpPr>
        <p:spPr bwMode="ltGray">
          <a:xfrm>
            <a:off x="2963288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9932AE0D-F480-5746-84F8-66F99B9F3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7686" y="3081924"/>
            <a:ext cx="318795" cy="3187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A526C97-7577-EE48-9B35-3E9953F97A49}"/>
              </a:ext>
            </a:extLst>
          </p:cNvPr>
          <p:cNvSpPr/>
          <p:nvPr/>
        </p:nvSpPr>
        <p:spPr bwMode="ltGray">
          <a:xfrm>
            <a:off x="5268723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0" name="Table 51">
            <a:extLst>
              <a:ext uri="{FF2B5EF4-FFF2-40B4-BE49-F238E27FC236}">
                <a16:creationId xmlns:a16="http://schemas.microsoft.com/office/drawing/2014/main" id="{D462AA4A-5798-B140-9536-4D59C92FE953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8943B4E8-63A7-4D4E-87EB-3EF66500D6CD}"/>
              </a:ext>
            </a:extLst>
          </p:cNvPr>
          <p:cNvSpPr/>
          <p:nvPr/>
        </p:nvSpPr>
        <p:spPr bwMode="ltGray">
          <a:xfrm>
            <a:off x="7631032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2" name="Table 51">
            <a:extLst>
              <a:ext uri="{FF2B5EF4-FFF2-40B4-BE49-F238E27FC236}">
                <a16:creationId xmlns:a16="http://schemas.microsoft.com/office/drawing/2014/main" id="{9D55F1F3-9EE3-144A-B96F-789D2BBD5ED2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892CA79-E0A3-EE43-8C87-C098A7666035}"/>
              </a:ext>
            </a:extLst>
          </p:cNvPr>
          <p:cNvSpPr/>
          <p:nvPr/>
        </p:nvSpPr>
        <p:spPr bwMode="ltGray">
          <a:xfrm>
            <a:off x="9936467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9" name="Graphic 98" descr="Single gear with solid fill">
            <a:extLst>
              <a:ext uri="{FF2B5EF4-FFF2-40B4-BE49-F238E27FC236}">
                <a16:creationId xmlns:a16="http://schemas.microsoft.com/office/drawing/2014/main" id="{B329AB2C-D97B-4240-A924-C3FF4494BF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099" y="3081924"/>
            <a:ext cx="318795" cy="318795"/>
          </a:xfrm>
          <a:prstGeom prst="rect">
            <a:avLst/>
          </a:prstGeom>
        </p:spPr>
      </p:pic>
      <p:pic>
        <p:nvPicPr>
          <p:cNvPr id="100" name="Graphic 99" descr="Single gear with solid fill">
            <a:extLst>
              <a:ext uri="{FF2B5EF4-FFF2-40B4-BE49-F238E27FC236}">
                <a16:creationId xmlns:a16="http://schemas.microsoft.com/office/drawing/2014/main" id="{21543091-71A5-4C4B-9D93-A4BD6EF37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099" y="3445516"/>
            <a:ext cx="318795" cy="318795"/>
          </a:xfrm>
          <a:prstGeom prst="rect">
            <a:avLst/>
          </a:prstGeom>
        </p:spPr>
      </p:pic>
      <p:pic>
        <p:nvPicPr>
          <p:cNvPr id="101" name="Graphic 100" descr="Single gear with solid fill">
            <a:extLst>
              <a:ext uri="{FF2B5EF4-FFF2-40B4-BE49-F238E27FC236}">
                <a16:creationId xmlns:a16="http://schemas.microsoft.com/office/drawing/2014/main" id="{3769F5FC-3B33-4F40-9B96-D53D4130A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8346" y="3445516"/>
            <a:ext cx="318795" cy="318795"/>
          </a:xfrm>
          <a:prstGeom prst="rect">
            <a:avLst/>
          </a:prstGeom>
        </p:spPr>
      </p:pic>
      <p:pic>
        <p:nvPicPr>
          <p:cNvPr id="105" name="Graphic 104" descr="Single gear with solid fill">
            <a:extLst>
              <a:ext uri="{FF2B5EF4-FFF2-40B4-BE49-F238E27FC236}">
                <a16:creationId xmlns:a16="http://schemas.microsoft.com/office/drawing/2014/main" id="{94AB0133-D6CA-004C-AEAD-3F3E4903B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584" y="3093233"/>
            <a:ext cx="318795" cy="318795"/>
          </a:xfrm>
          <a:prstGeom prst="rect">
            <a:avLst/>
          </a:prstGeom>
        </p:spPr>
      </p:pic>
      <p:pic>
        <p:nvPicPr>
          <p:cNvPr id="106" name="Graphic 105" descr="Single gear with solid fill">
            <a:extLst>
              <a:ext uri="{FF2B5EF4-FFF2-40B4-BE49-F238E27FC236}">
                <a16:creationId xmlns:a16="http://schemas.microsoft.com/office/drawing/2014/main" id="{6C77612D-A175-DB48-8B39-AF2DD7860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165" y="3093233"/>
            <a:ext cx="318795" cy="318795"/>
          </a:xfrm>
          <a:prstGeom prst="rect">
            <a:avLst/>
          </a:prstGeom>
        </p:spPr>
      </p:pic>
      <p:pic>
        <p:nvPicPr>
          <p:cNvPr id="110" name="Graphic 109" descr="Single gear with solid fill">
            <a:extLst>
              <a:ext uri="{FF2B5EF4-FFF2-40B4-BE49-F238E27FC236}">
                <a16:creationId xmlns:a16="http://schemas.microsoft.com/office/drawing/2014/main" id="{F4B0ACDC-0E76-3342-BFD9-C0D862EEC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113" y="3093233"/>
            <a:ext cx="318795" cy="318795"/>
          </a:xfrm>
          <a:prstGeom prst="rect">
            <a:avLst/>
          </a:prstGeom>
        </p:spPr>
      </p:pic>
      <p:pic>
        <p:nvPicPr>
          <p:cNvPr id="111" name="Graphic 110" descr="Single gear with solid fill">
            <a:extLst>
              <a:ext uri="{FF2B5EF4-FFF2-40B4-BE49-F238E27FC236}">
                <a16:creationId xmlns:a16="http://schemas.microsoft.com/office/drawing/2014/main" id="{B561DAB9-E643-B048-904F-9B7AA9C33D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113" y="3456825"/>
            <a:ext cx="318795" cy="318795"/>
          </a:xfrm>
          <a:prstGeom prst="rect">
            <a:avLst/>
          </a:prstGeom>
        </p:spPr>
      </p:pic>
      <p:pic>
        <p:nvPicPr>
          <p:cNvPr id="112" name="Graphic 111" descr="Single gear with solid fill">
            <a:extLst>
              <a:ext uri="{FF2B5EF4-FFF2-40B4-BE49-F238E27FC236}">
                <a16:creationId xmlns:a16="http://schemas.microsoft.com/office/drawing/2014/main" id="{99895388-7442-5B42-9DD6-5BE7184D5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584" y="3456825"/>
            <a:ext cx="318795" cy="318795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89E831FF-B240-9E42-AB72-C4368F26E774}"/>
              </a:ext>
            </a:extLst>
          </p:cNvPr>
          <p:cNvSpPr/>
          <p:nvPr/>
        </p:nvSpPr>
        <p:spPr bwMode="ltGray">
          <a:xfrm>
            <a:off x="10134598" y="3335425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13" name="Graphic 112" descr="Single gear with solid fill">
            <a:extLst>
              <a:ext uri="{FF2B5EF4-FFF2-40B4-BE49-F238E27FC236}">
                <a16:creationId xmlns:a16="http://schemas.microsoft.com/office/drawing/2014/main" id="{8A43838E-4911-AE46-8A33-9E002FD88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2064" y="3093233"/>
            <a:ext cx="318795" cy="318795"/>
          </a:xfrm>
          <a:prstGeom prst="rect">
            <a:avLst/>
          </a:prstGeom>
        </p:spPr>
      </p:pic>
      <p:pic>
        <p:nvPicPr>
          <p:cNvPr id="114" name="Graphic 113" descr="Single gear with solid fill">
            <a:extLst>
              <a:ext uri="{FF2B5EF4-FFF2-40B4-BE49-F238E27FC236}">
                <a16:creationId xmlns:a16="http://schemas.microsoft.com/office/drawing/2014/main" id="{678A10F1-5CE7-F249-B625-83AD87EDF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2064" y="3456825"/>
            <a:ext cx="318795" cy="318795"/>
          </a:xfrm>
          <a:prstGeom prst="rect">
            <a:avLst/>
          </a:prstGeom>
        </p:spPr>
      </p:pic>
      <p:pic>
        <p:nvPicPr>
          <p:cNvPr id="115" name="Graphic 114" descr="Single gear with solid fill">
            <a:extLst>
              <a:ext uri="{FF2B5EF4-FFF2-40B4-BE49-F238E27FC236}">
                <a16:creationId xmlns:a16="http://schemas.microsoft.com/office/drawing/2014/main" id="{ABDA1A26-6455-0547-A482-254F0D1F09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165" y="3456825"/>
            <a:ext cx="318795" cy="318795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9561578-2F08-B346-BEE7-A06CBEB2A641}"/>
              </a:ext>
            </a:extLst>
          </p:cNvPr>
          <p:cNvSpPr/>
          <p:nvPr/>
        </p:nvSpPr>
        <p:spPr bwMode="ltGray">
          <a:xfrm>
            <a:off x="5486399" y="3183028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42ED595-5D86-2344-83F5-C3EFE63C437B}"/>
              </a:ext>
            </a:extLst>
          </p:cNvPr>
          <p:cNvSpPr/>
          <p:nvPr/>
        </p:nvSpPr>
        <p:spPr bwMode="ltGray">
          <a:xfrm>
            <a:off x="3051502" y="3165786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E2F0B8-1E1F-7D47-AF74-7E8709792538}"/>
              </a:ext>
            </a:extLst>
          </p:cNvPr>
          <p:cNvSpPr/>
          <p:nvPr/>
        </p:nvSpPr>
        <p:spPr bwMode="ltGray">
          <a:xfrm>
            <a:off x="7696197" y="332825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23552B-E5A2-BC44-8FAC-3C2D43343C72}"/>
              </a:ext>
            </a:extLst>
          </p:cNvPr>
          <p:cNvGrpSpPr/>
          <p:nvPr/>
        </p:nvGrpSpPr>
        <p:grpSpPr>
          <a:xfrm>
            <a:off x="7696199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E2CD30B-2A63-364A-8BF0-D4349C0A9A9A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9D4E476-C5EC-7E45-B1F9-C7FBFAA295A7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74AAD5-9F73-BF4C-90EA-A40D4D918AB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532E257-26F6-E04B-8B57-D28CD8ED037E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2943A23-486B-5C41-B447-B7CD1D191C3D}"/>
              </a:ext>
            </a:extLst>
          </p:cNvPr>
          <p:cNvGrpSpPr/>
          <p:nvPr/>
        </p:nvGrpSpPr>
        <p:grpSpPr>
          <a:xfrm>
            <a:off x="9982200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9A2382B-42C0-C643-B226-BCA0307C78C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C2A3EF0-FC43-F14B-A287-13ED291C08A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7962D0-4439-8543-B20F-3EAA9CA9285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8C945F-3D2B-E04E-9B8C-3D1E30415ED2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D47345-475D-E149-8864-8CA250127009}"/>
              </a:ext>
            </a:extLst>
          </p:cNvPr>
          <p:cNvGrpSpPr/>
          <p:nvPr/>
        </p:nvGrpSpPr>
        <p:grpSpPr>
          <a:xfrm>
            <a:off x="5334000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9473F57-2E2B-DF44-9029-418113AFBC90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C4B93C6-6A89-AA45-8300-6EF8AE4E988A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4C0FF6-93DD-244C-AFF1-1F258E97CB7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FB20A95-DA5E-4648-9F69-415E5F3121E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5FA9D7-39D6-634D-8B64-2A2C69750F0E}"/>
              </a:ext>
            </a:extLst>
          </p:cNvPr>
          <p:cNvGrpSpPr/>
          <p:nvPr/>
        </p:nvGrpSpPr>
        <p:grpSpPr>
          <a:xfrm>
            <a:off x="3051503" y="3165787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40B66BE-5AEB-994C-98B1-E08EA67DDD4E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F496DA-8989-8F4F-B1D6-C7819970226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B6C7BB3-06DB-9B43-A106-0D575330E56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F4420C5-053B-454F-A013-375C7F05A8D5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982141-6A80-D149-8B61-2DA66B988CD6}"/>
              </a:ext>
            </a:extLst>
          </p:cNvPr>
          <p:cNvSpPr txBox="1"/>
          <p:nvPr/>
        </p:nvSpPr>
        <p:spPr>
          <a:xfrm>
            <a:off x="2057400" y="2444422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D09B5-E12A-C54F-9E82-7E11DE7CAC23}"/>
              </a:ext>
            </a:extLst>
          </p:cNvPr>
          <p:cNvSpPr txBox="1"/>
          <p:nvPr/>
        </p:nvSpPr>
        <p:spPr>
          <a:xfrm>
            <a:off x="43398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72FE58-F3A2-B345-90A8-8CE5CF3F2734}"/>
              </a:ext>
            </a:extLst>
          </p:cNvPr>
          <p:cNvSpPr txBox="1"/>
          <p:nvPr/>
        </p:nvSpPr>
        <p:spPr>
          <a:xfrm>
            <a:off x="6719879" y="2444423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14519-D21B-DD4E-A0AD-C7D487C352A9}"/>
              </a:ext>
            </a:extLst>
          </p:cNvPr>
          <p:cNvSpPr txBox="1"/>
          <p:nvPr/>
        </p:nvSpPr>
        <p:spPr>
          <a:xfrm>
            <a:off x="89937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6" name="Table 51">
            <a:extLst>
              <a:ext uri="{FF2B5EF4-FFF2-40B4-BE49-F238E27FC236}">
                <a16:creationId xmlns:a16="http://schemas.microsoft.com/office/drawing/2014/main" id="{02B79DE2-0716-E046-9B10-949014BD1DF0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104" name="Graphic 103" descr="Single gear with solid fill">
            <a:extLst>
              <a:ext uri="{FF2B5EF4-FFF2-40B4-BE49-F238E27FC236}">
                <a16:creationId xmlns:a16="http://schemas.microsoft.com/office/drawing/2014/main" id="{99BD6972-A9D6-544A-B69A-D7076D2FA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384" y="3078171"/>
            <a:ext cx="318795" cy="318795"/>
          </a:xfrm>
          <a:prstGeom prst="rect">
            <a:avLst/>
          </a:prstGeom>
        </p:spPr>
      </p:pic>
      <p:pic>
        <p:nvPicPr>
          <p:cNvPr id="107" name="Graphic 106" descr="Single gear with solid fill">
            <a:extLst>
              <a:ext uri="{FF2B5EF4-FFF2-40B4-BE49-F238E27FC236}">
                <a16:creationId xmlns:a16="http://schemas.microsoft.com/office/drawing/2014/main" id="{43F7E0F1-F6DD-7841-AE07-9AC5ADB2E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084" y="3079214"/>
            <a:ext cx="318795" cy="318795"/>
          </a:xfrm>
          <a:prstGeom prst="rect">
            <a:avLst/>
          </a:prstGeom>
        </p:spPr>
      </p:pic>
      <p:pic>
        <p:nvPicPr>
          <p:cNvPr id="108" name="Graphic 107" descr="Single gear with solid fill">
            <a:extLst>
              <a:ext uri="{FF2B5EF4-FFF2-40B4-BE49-F238E27FC236}">
                <a16:creationId xmlns:a16="http://schemas.microsoft.com/office/drawing/2014/main" id="{4EAFF4ED-92DB-F94D-88D5-167AE77FF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084" y="3442806"/>
            <a:ext cx="318795" cy="318795"/>
          </a:xfrm>
          <a:prstGeom prst="rect">
            <a:avLst/>
          </a:prstGeom>
        </p:spPr>
      </p:pic>
      <p:pic>
        <p:nvPicPr>
          <p:cNvPr id="109" name="Graphic 108" descr="Single gear with solid fill">
            <a:extLst>
              <a:ext uri="{FF2B5EF4-FFF2-40B4-BE49-F238E27FC236}">
                <a16:creationId xmlns:a16="http://schemas.microsoft.com/office/drawing/2014/main" id="{605583E1-764E-F343-99D9-B7A5A007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384" y="3441763"/>
            <a:ext cx="318795" cy="318795"/>
          </a:xfrm>
          <a:prstGeom prst="rect">
            <a:avLst/>
          </a:prstGeom>
        </p:spPr>
      </p:pic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74E0F14-362F-F24E-A29F-7002EACD518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31</a:t>
            </a:fld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D6072B-91EE-9349-A95F-F34EF8B2E92D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FB6388-05D7-DE41-85FA-C4B8411E0B47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8E4954-7F76-DE4F-B363-BBA4CFAE3256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5FA310-32D8-4745-BB29-F494F6941C02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B8595A6-CB44-B24A-B0AE-7C21CBF83064}"/>
              </a:ext>
            </a:extLst>
          </p:cNvPr>
          <p:cNvSpPr/>
          <p:nvPr/>
        </p:nvSpPr>
        <p:spPr bwMode="ltGray">
          <a:xfrm>
            <a:off x="3051501" y="3165786"/>
            <a:ext cx="304802" cy="305533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AB2D8A-F5F8-4649-8E9F-95A9EDB9A58E}"/>
              </a:ext>
            </a:extLst>
          </p:cNvPr>
          <p:cNvSpPr/>
          <p:nvPr/>
        </p:nvSpPr>
        <p:spPr bwMode="ltGray">
          <a:xfrm>
            <a:off x="5333999" y="3182648"/>
            <a:ext cx="304802" cy="30518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3D98AA-124B-544E-B0DA-AFD34A3C61D4}"/>
              </a:ext>
            </a:extLst>
          </p:cNvPr>
          <p:cNvSpPr/>
          <p:nvPr/>
        </p:nvSpPr>
        <p:spPr bwMode="ltGray">
          <a:xfrm>
            <a:off x="7696197" y="3182648"/>
            <a:ext cx="304802" cy="3051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B8707A8-F216-B947-A119-887673DB22CB}"/>
              </a:ext>
            </a:extLst>
          </p:cNvPr>
          <p:cNvSpPr/>
          <p:nvPr/>
        </p:nvSpPr>
        <p:spPr bwMode="ltGray">
          <a:xfrm>
            <a:off x="9982198" y="3182647"/>
            <a:ext cx="304802" cy="305179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12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3" grpId="0" animBg="1"/>
      <p:bldP spid="126" grpId="0" animBg="1"/>
      <p:bldP spid="127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Basic Features for Locality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[1]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B = 2 * A;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32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53400" y="9906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All Chapel programs begin running as a single task on locale 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867400" y="1371600"/>
            <a:ext cx="2286000" cy="152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EFD300-0D45-C04F-BCF7-475F99E0CFD1}"/>
              </a:ext>
            </a:extLst>
          </p:cNvPr>
          <p:cNvGrpSpPr/>
          <p:nvPr/>
        </p:nvGrpSpPr>
        <p:grpSpPr>
          <a:xfrm>
            <a:off x="5257800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517FFB2-A66B-0C43-BEC5-EBD9A2A2A8C9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E4882D-2961-7142-A034-8EDE292DC25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A14C9E-B893-7248-88AE-AA3777DE6279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87EF6A1-9095-4446-BE52-C266EE88236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8E6B52-C2E8-C543-B967-F076F11C65FA}"/>
              </a:ext>
            </a:extLst>
          </p:cNvPr>
          <p:cNvGrpSpPr/>
          <p:nvPr/>
        </p:nvGrpSpPr>
        <p:grpSpPr>
          <a:xfrm>
            <a:off x="2975303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C2CA1FB-0DF3-4A48-B0E0-E854A3125680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8DE275D-03CB-594C-A81E-AFA8CB6A1A4C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F51F17-24AB-AB47-A22A-67703D1E46C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3DC20F-B369-6243-AEB2-EC78BAB198BF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sp>
        <p:nvSpPr>
          <p:cNvPr id="81" name="Process 80">
            <a:extLst>
              <a:ext uri="{FF2B5EF4-FFF2-40B4-BE49-F238E27FC236}">
                <a16:creationId xmlns:a16="http://schemas.microsoft.com/office/drawing/2014/main" id="{3D622FE7-07B5-364A-962D-A7233BBBE373}"/>
              </a:ext>
            </a:extLst>
          </p:cNvPr>
          <p:cNvSpPr/>
          <p:nvPr/>
        </p:nvSpPr>
        <p:spPr bwMode="ltGray">
          <a:xfrm>
            <a:off x="8153400" y="19050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 are stored using the memory local to the current task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69D3E81-444D-844B-B298-0AEB0EBD9D15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3962400" y="2133600"/>
            <a:ext cx="4191000" cy="152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Process 82">
            <a:extLst>
              <a:ext uri="{FF2B5EF4-FFF2-40B4-BE49-F238E27FC236}">
                <a16:creationId xmlns:a16="http://schemas.microsoft.com/office/drawing/2014/main" id="{C0420B65-7292-D84D-8A0A-5F4309649173}"/>
              </a:ext>
            </a:extLst>
          </p:cNvPr>
          <p:cNvSpPr/>
          <p:nvPr/>
        </p:nvSpPr>
        <p:spPr bwMode="ltGray">
          <a:xfrm>
            <a:off x="8153400" y="28194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on-clauses move tasks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to other locales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09635F-4DFA-FC41-AC96-6E5F186BE442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2590800" y="2667000"/>
            <a:ext cx="5562600" cy="533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8478777-8A26-1F44-ACDD-FB10EBC9D5F1}"/>
              </a:ext>
            </a:extLst>
          </p:cNvPr>
          <p:cNvCxnSpPr>
            <a:cxnSpLocks/>
            <a:endCxn id="81" idx="1"/>
          </p:cNvCxnSpPr>
          <p:nvPr/>
        </p:nvCxnSpPr>
        <p:spPr>
          <a:xfrm flipV="1">
            <a:off x="4191000" y="2286000"/>
            <a:ext cx="3962400" cy="67662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Process 85">
            <a:extLst>
              <a:ext uri="{FF2B5EF4-FFF2-40B4-BE49-F238E27FC236}">
                <a16:creationId xmlns:a16="http://schemas.microsoft.com/office/drawing/2014/main" id="{D803116E-0F10-F647-89C2-82C68CB27B2B}"/>
              </a:ext>
            </a:extLst>
          </p:cNvPr>
          <p:cNvSpPr/>
          <p:nvPr/>
        </p:nvSpPr>
        <p:spPr bwMode="ltGray">
          <a:xfrm>
            <a:off x="8153400" y="37338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remote variables can be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accessed directly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2BA0036-F4FA-3743-B15E-76075599039C}"/>
              </a:ext>
            </a:extLst>
          </p:cNvPr>
          <p:cNvCxnSpPr>
            <a:cxnSpLocks/>
            <a:endCxn id="86" idx="1"/>
          </p:cNvCxnSpPr>
          <p:nvPr/>
        </p:nvCxnSpPr>
        <p:spPr>
          <a:xfrm>
            <a:off x="2208628" y="3502855"/>
            <a:ext cx="5944772" cy="61194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urved Up Arrow 90">
            <a:extLst>
              <a:ext uri="{FF2B5EF4-FFF2-40B4-BE49-F238E27FC236}">
                <a16:creationId xmlns:a16="http://schemas.microsoft.com/office/drawing/2014/main" id="{5B749946-1CF5-864B-B929-D443C25D5301}"/>
              </a:ext>
            </a:extLst>
          </p:cNvPr>
          <p:cNvSpPr/>
          <p:nvPr/>
        </p:nvSpPr>
        <p:spPr bwMode="ltGray">
          <a:xfrm>
            <a:off x="3041239" y="5603111"/>
            <a:ext cx="2521362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92" name="Process 91">
            <a:extLst>
              <a:ext uri="{FF2B5EF4-FFF2-40B4-BE49-F238E27FC236}">
                <a16:creationId xmlns:a16="http://schemas.microsoft.com/office/drawing/2014/main" id="{0B1CAC5D-6818-2041-9356-E029E4073068}"/>
              </a:ext>
            </a:extLst>
          </p:cNvPr>
          <p:cNvSpPr/>
          <p:nvPr/>
        </p:nvSpPr>
        <p:spPr bwMode="ltGray">
          <a:xfrm>
            <a:off x="1608306" y="4051464"/>
            <a:ext cx="4572000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is a serial, but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31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1" grpId="0" animBg="1"/>
      <p:bldP spid="83" grpId="0" animBg="1"/>
      <p:bldP spid="86" grpId="0" animBg="1"/>
      <p:bldP spid="91" grpId="0" animBg="1"/>
      <p:bldP spid="9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Basic Features for Locality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in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on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A;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for.chpl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33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10185" y="22860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This loop will serially iterate over the program’s locales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352800" y="2667000"/>
            <a:ext cx="475738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EFD300-0D45-C04F-BCF7-475F99E0CFD1}"/>
              </a:ext>
            </a:extLst>
          </p:cNvPr>
          <p:cNvGrpSpPr/>
          <p:nvPr/>
        </p:nvGrpSpPr>
        <p:grpSpPr>
          <a:xfrm>
            <a:off x="5257800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517FFB2-A66B-0C43-BEC5-EBD9A2A2A8C9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E4882D-2961-7142-A034-8EDE292DC25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A14C9E-B893-7248-88AE-AA3777DE6279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87EF6A1-9095-4446-BE52-C266EE88236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A391E-1917-0945-A43F-24E4C1E5E4C6}"/>
              </a:ext>
            </a:extLst>
          </p:cNvPr>
          <p:cNvGrpSpPr/>
          <p:nvPr/>
        </p:nvGrpSpPr>
        <p:grpSpPr>
          <a:xfrm>
            <a:off x="7619999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BDD4DC5-8410-CD4F-A3F9-F1836A0BE2B8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CC6314-DCCA-FD4D-8DD1-88C4DA1731B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C5E45D7-3104-4A49-858C-D3DDB50E6551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135D48F-AF0A-B342-B1B3-EF5619640B30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7DDBD1-87AB-6F4D-9310-0CB0630B3715}"/>
              </a:ext>
            </a:extLst>
          </p:cNvPr>
          <p:cNvGrpSpPr/>
          <p:nvPr/>
        </p:nvGrpSpPr>
        <p:grpSpPr>
          <a:xfrm>
            <a:off x="9940722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D6182FA-C50B-6D46-87E3-EF958A0AB33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4DA82C-2171-2244-8810-C111AC76EB24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9A188BD-F741-194B-8815-4E1053A8D06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DD6D39-E0D2-2746-AFE7-BC2DDB32E916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55" name="Graphic 54" descr="Single gear with solid fill">
            <a:extLst>
              <a:ext uri="{FF2B5EF4-FFF2-40B4-BE49-F238E27FC236}">
                <a16:creationId xmlns:a16="http://schemas.microsoft.com/office/drawing/2014/main" id="{FC1CFA7E-FB78-B041-9339-B363E7697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7805" y="5257800"/>
            <a:ext cx="318795" cy="318795"/>
          </a:xfrm>
          <a:prstGeom prst="rect">
            <a:avLst/>
          </a:prstGeom>
        </p:spPr>
      </p:pic>
      <p:pic>
        <p:nvPicPr>
          <p:cNvPr id="56" name="Graphic 55" descr="Single gear with solid fill">
            <a:extLst>
              <a:ext uri="{FF2B5EF4-FFF2-40B4-BE49-F238E27FC236}">
                <a16:creationId xmlns:a16="http://schemas.microsoft.com/office/drawing/2014/main" id="{AEF45964-DD47-1345-B64D-4DFB6E509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3805" y="5257800"/>
            <a:ext cx="318795" cy="31879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B123427-C88D-384D-9947-AD9E9C1DCCC2}"/>
              </a:ext>
            </a:extLst>
          </p:cNvPr>
          <p:cNvGrpSpPr/>
          <p:nvPr/>
        </p:nvGrpSpPr>
        <p:grpSpPr>
          <a:xfrm>
            <a:off x="2971800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D4B5E2-A02F-7741-9024-14E5B0A59C46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250909-AC5F-3544-A729-1043DAD8FB8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69F19E-92DE-AB40-B22E-49359BD58688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11ACC-D9BA-F64B-92B5-416729532E98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8" name="Curved Up Arrow 77">
            <a:extLst>
              <a:ext uri="{FF2B5EF4-FFF2-40B4-BE49-F238E27FC236}">
                <a16:creationId xmlns:a16="http://schemas.microsoft.com/office/drawing/2014/main" id="{AB1DE93C-7011-7740-B87D-D3304BE4D0DB}"/>
              </a:ext>
            </a:extLst>
          </p:cNvPr>
          <p:cNvSpPr/>
          <p:nvPr/>
        </p:nvSpPr>
        <p:spPr bwMode="ltGray">
          <a:xfrm>
            <a:off x="3041239" y="5562600"/>
            <a:ext cx="2521362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79" name="Curved Up Arrow 78">
            <a:extLst>
              <a:ext uri="{FF2B5EF4-FFF2-40B4-BE49-F238E27FC236}">
                <a16:creationId xmlns:a16="http://schemas.microsoft.com/office/drawing/2014/main" id="{0266E997-5AEA-EA4F-A76A-CCC34684ED67}"/>
              </a:ext>
            </a:extLst>
          </p:cNvPr>
          <p:cNvSpPr/>
          <p:nvPr/>
        </p:nvSpPr>
        <p:spPr bwMode="ltGray">
          <a:xfrm>
            <a:off x="3048000" y="5562600"/>
            <a:ext cx="487680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0" name="Curved Up Arrow 79">
            <a:extLst>
              <a:ext uri="{FF2B5EF4-FFF2-40B4-BE49-F238E27FC236}">
                <a16:creationId xmlns:a16="http://schemas.microsoft.com/office/drawing/2014/main" id="{C48184E1-04ED-8B40-BB17-627C2FEBCBBA}"/>
              </a:ext>
            </a:extLst>
          </p:cNvPr>
          <p:cNvSpPr/>
          <p:nvPr/>
        </p:nvSpPr>
        <p:spPr bwMode="ltGray">
          <a:xfrm>
            <a:off x="3047999" y="5562600"/>
            <a:ext cx="7197523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94" name="Process 93">
            <a:extLst>
              <a:ext uri="{FF2B5EF4-FFF2-40B4-BE49-F238E27FC236}">
                <a16:creationId xmlns:a16="http://schemas.microsoft.com/office/drawing/2014/main" id="{68F16336-B633-4149-AB3F-19A2619F0E3C}"/>
              </a:ext>
            </a:extLst>
          </p:cNvPr>
          <p:cNvSpPr/>
          <p:nvPr/>
        </p:nvSpPr>
        <p:spPr bwMode="ltGray">
          <a:xfrm>
            <a:off x="1453662" y="4051464"/>
            <a:ext cx="4881288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is also a serial, but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8E6B52-C2E8-C543-B967-F076F11C65FA}"/>
              </a:ext>
            </a:extLst>
          </p:cNvPr>
          <p:cNvGrpSpPr/>
          <p:nvPr/>
        </p:nvGrpSpPr>
        <p:grpSpPr>
          <a:xfrm>
            <a:off x="2975303" y="5638066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C2CA1FB-0DF3-4A48-B0E0-E854A3125680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8DE275D-03CB-594C-A81E-AFA8CB6A1A4C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F51F17-24AB-AB47-A22A-67703D1E46C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3DC20F-B369-6243-AEB2-EC78BAB198BF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2512143B-069E-1E4D-8EF9-AF9462C7C8FC}"/>
              </a:ext>
            </a:extLst>
          </p:cNvPr>
          <p:cNvSpPr/>
          <p:nvPr/>
        </p:nvSpPr>
        <p:spPr bwMode="ltGray">
          <a:xfrm rot="16200000" flipH="1">
            <a:off x="3313891" y="5335911"/>
            <a:ext cx="605777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9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8" grpId="0" animBg="1"/>
      <p:bldP spid="79" grpId="0" animBg="1"/>
      <p:bldP spid="80" grpId="0" animBg="1"/>
      <p:bldP spid="94" grpId="0" animBg="1"/>
      <p:bldP spid="8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Mixing Locality with Task Parallelism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in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on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A;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1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coforall.chpl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34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10185" y="22860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coforall loop creates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a parallel task per iteration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962400" y="2667000"/>
            <a:ext cx="414778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EFD300-0D45-C04F-BCF7-475F99E0CFD1}"/>
              </a:ext>
            </a:extLst>
          </p:cNvPr>
          <p:cNvGrpSpPr/>
          <p:nvPr/>
        </p:nvGrpSpPr>
        <p:grpSpPr>
          <a:xfrm>
            <a:off x="5257800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517FFB2-A66B-0C43-BEC5-EBD9A2A2A8C9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E4882D-2961-7142-A034-8EDE292DC25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A14C9E-B893-7248-88AE-AA3777DE6279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87EF6A1-9095-4446-BE52-C266EE88236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DCA391E-1917-0945-A43F-24E4C1E5E4C6}"/>
              </a:ext>
            </a:extLst>
          </p:cNvPr>
          <p:cNvGrpSpPr/>
          <p:nvPr/>
        </p:nvGrpSpPr>
        <p:grpSpPr>
          <a:xfrm>
            <a:off x="7619999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BDD4DC5-8410-CD4F-A3F9-F1836A0BE2B8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7CC6314-DCCA-FD4D-8DD1-88C4DA1731B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C5E45D7-3104-4A49-858C-D3DDB50E6551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135D48F-AF0A-B342-B1B3-EF5619640B30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B7DDBD1-87AB-6F4D-9310-0CB0630B3715}"/>
              </a:ext>
            </a:extLst>
          </p:cNvPr>
          <p:cNvGrpSpPr/>
          <p:nvPr/>
        </p:nvGrpSpPr>
        <p:grpSpPr>
          <a:xfrm>
            <a:off x="9940722" y="525780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D6182FA-C50B-6D46-87E3-EF958A0AB33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54DA82C-2171-2244-8810-C111AC76EB24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9A188BD-F741-194B-8815-4E1053A8D06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DD6D39-E0D2-2746-AFE7-BC2DDB32E916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pic>
        <p:nvPicPr>
          <p:cNvPr id="55" name="Graphic 54" descr="Single gear with solid fill">
            <a:extLst>
              <a:ext uri="{FF2B5EF4-FFF2-40B4-BE49-F238E27FC236}">
                <a16:creationId xmlns:a16="http://schemas.microsoft.com/office/drawing/2014/main" id="{FC1CFA7E-FB78-B041-9339-B363E7697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7805" y="5257800"/>
            <a:ext cx="318795" cy="318795"/>
          </a:xfrm>
          <a:prstGeom prst="rect">
            <a:avLst/>
          </a:prstGeom>
        </p:spPr>
      </p:pic>
      <p:pic>
        <p:nvPicPr>
          <p:cNvPr id="56" name="Graphic 55" descr="Single gear with solid fill">
            <a:extLst>
              <a:ext uri="{FF2B5EF4-FFF2-40B4-BE49-F238E27FC236}">
                <a16:creationId xmlns:a16="http://schemas.microsoft.com/office/drawing/2014/main" id="{AEF45964-DD47-1345-B64D-4DFB6E509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3805" y="5257800"/>
            <a:ext cx="318795" cy="31879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B123427-C88D-384D-9947-AD9E9C1DCCC2}"/>
              </a:ext>
            </a:extLst>
          </p:cNvPr>
          <p:cNvGrpSpPr/>
          <p:nvPr/>
        </p:nvGrpSpPr>
        <p:grpSpPr>
          <a:xfrm>
            <a:off x="2971800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D4B5E2-A02F-7741-9024-14E5B0A59C46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250909-AC5F-3544-A729-1043DAD8FB8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69F19E-92DE-AB40-B22E-49359BD58688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11ACC-D9BA-F64B-92B5-416729532E98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78" name="Curved Up Arrow 77">
            <a:extLst>
              <a:ext uri="{FF2B5EF4-FFF2-40B4-BE49-F238E27FC236}">
                <a16:creationId xmlns:a16="http://schemas.microsoft.com/office/drawing/2014/main" id="{AB1DE93C-7011-7740-B87D-D3304BE4D0DB}"/>
              </a:ext>
            </a:extLst>
          </p:cNvPr>
          <p:cNvSpPr/>
          <p:nvPr/>
        </p:nvSpPr>
        <p:spPr bwMode="ltGray">
          <a:xfrm>
            <a:off x="3041239" y="5562600"/>
            <a:ext cx="2521362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79" name="Curved Up Arrow 78">
            <a:extLst>
              <a:ext uri="{FF2B5EF4-FFF2-40B4-BE49-F238E27FC236}">
                <a16:creationId xmlns:a16="http://schemas.microsoft.com/office/drawing/2014/main" id="{0266E997-5AEA-EA4F-A76A-CCC34684ED67}"/>
              </a:ext>
            </a:extLst>
          </p:cNvPr>
          <p:cNvSpPr/>
          <p:nvPr/>
        </p:nvSpPr>
        <p:spPr bwMode="ltGray">
          <a:xfrm>
            <a:off x="3048000" y="5562600"/>
            <a:ext cx="487680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0" name="Curved Up Arrow 79">
            <a:extLst>
              <a:ext uri="{FF2B5EF4-FFF2-40B4-BE49-F238E27FC236}">
                <a16:creationId xmlns:a16="http://schemas.microsoft.com/office/drawing/2014/main" id="{C48184E1-04ED-8B40-BB17-627C2FEBCBBA}"/>
              </a:ext>
            </a:extLst>
          </p:cNvPr>
          <p:cNvSpPr/>
          <p:nvPr/>
        </p:nvSpPr>
        <p:spPr bwMode="ltGray">
          <a:xfrm>
            <a:off x="3047999" y="5562600"/>
            <a:ext cx="7197523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94" name="Process 93">
            <a:extLst>
              <a:ext uri="{FF2B5EF4-FFF2-40B4-BE49-F238E27FC236}">
                <a16:creationId xmlns:a16="http://schemas.microsoft.com/office/drawing/2014/main" id="{68F16336-B633-4149-AB3F-19A2619F0E3C}"/>
              </a:ext>
            </a:extLst>
          </p:cNvPr>
          <p:cNvSpPr/>
          <p:nvPr/>
        </p:nvSpPr>
        <p:spPr bwMode="ltGray">
          <a:xfrm>
            <a:off x="1453662" y="4051464"/>
            <a:ext cx="4881288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results in a parallel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48E6B52-C2E8-C543-B967-F076F11C65FA}"/>
              </a:ext>
            </a:extLst>
          </p:cNvPr>
          <p:cNvGrpSpPr/>
          <p:nvPr/>
        </p:nvGrpSpPr>
        <p:grpSpPr>
          <a:xfrm>
            <a:off x="2975303" y="5638066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C2CA1FB-0DF3-4A48-B0E0-E854A3125680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8DE275D-03CB-594C-A81E-AFA8CB6A1A4C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DF51F17-24AB-AB47-A22A-67703D1E46C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33DC20F-B369-6243-AEB2-EC78BAB198BF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B1F16871-FE3E-324C-A1C6-F2D25378595A}"/>
              </a:ext>
            </a:extLst>
          </p:cNvPr>
          <p:cNvSpPr/>
          <p:nvPr/>
        </p:nvSpPr>
        <p:spPr bwMode="ltGray">
          <a:xfrm rot="16200000" flipH="1">
            <a:off x="3313891" y="5335911"/>
            <a:ext cx="605777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72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94" grpId="0" animBg="1"/>
      <p:bldP spid="8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Array-based Parallelism and locality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BlockDist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.createDomain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({1..2, 1..2});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[D]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A;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1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distarr.chpl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35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10185" y="28194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Chapel also supports distributed domains (index sets) and arrays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96000" y="3200400"/>
            <a:ext cx="201418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7EF6A1-9095-4446-BE52-C266EE882369}"/>
              </a:ext>
            </a:extLst>
          </p:cNvPr>
          <p:cNvSpPr/>
          <p:nvPr/>
        </p:nvSpPr>
        <p:spPr bwMode="ltGray">
          <a:xfrm>
            <a:off x="5410200" y="525780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7CC6314-DCCA-FD4D-8DD1-88C4DA1731B2}"/>
              </a:ext>
            </a:extLst>
          </p:cNvPr>
          <p:cNvSpPr/>
          <p:nvPr/>
        </p:nvSpPr>
        <p:spPr bwMode="ltGray">
          <a:xfrm>
            <a:off x="7619999" y="5410199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A188BD-F741-194B-8815-4E1053A8D060}"/>
              </a:ext>
            </a:extLst>
          </p:cNvPr>
          <p:cNvSpPr/>
          <p:nvPr/>
        </p:nvSpPr>
        <p:spPr bwMode="ltGray">
          <a:xfrm>
            <a:off x="10093122" y="541020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55" name="Graphic 54" descr="Single gear with solid fill">
            <a:extLst>
              <a:ext uri="{FF2B5EF4-FFF2-40B4-BE49-F238E27FC236}">
                <a16:creationId xmlns:a16="http://schemas.microsoft.com/office/drawing/2014/main" id="{FC1CFA7E-FB78-B041-9339-B363E76975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7805" y="5257800"/>
            <a:ext cx="318795" cy="318795"/>
          </a:xfrm>
          <a:prstGeom prst="rect">
            <a:avLst/>
          </a:prstGeom>
        </p:spPr>
      </p:pic>
      <p:pic>
        <p:nvPicPr>
          <p:cNvPr id="56" name="Graphic 55" descr="Single gear with solid fill">
            <a:extLst>
              <a:ext uri="{FF2B5EF4-FFF2-40B4-BE49-F238E27FC236}">
                <a16:creationId xmlns:a16="http://schemas.microsoft.com/office/drawing/2014/main" id="{AEF45964-DD47-1345-B64D-4DFB6E509A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53805" y="5257800"/>
            <a:ext cx="318795" cy="31879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B123427-C88D-384D-9947-AD9E9C1DCCC2}"/>
              </a:ext>
            </a:extLst>
          </p:cNvPr>
          <p:cNvGrpSpPr/>
          <p:nvPr/>
        </p:nvGrpSpPr>
        <p:grpSpPr>
          <a:xfrm>
            <a:off x="2971800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D4B5E2-A02F-7741-9024-14E5B0A59C46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250909-AC5F-3544-A729-1043DAD8FB8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69F19E-92DE-AB40-B22E-49359BD58688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11ACC-D9BA-F64B-92B5-416729532E98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94" name="Process 93">
            <a:extLst>
              <a:ext uri="{FF2B5EF4-FFF2-40B4-BE49-F238E27FC236}">
                <a16:creationId xmlns:a16="http://schemas.microsoft.com/office/drawing/2014/main" id="{68F16336-B633-4149-AB3F-19A2619F0E3C}"/>
              </a:ext>
            </a:extLst>
          </p:cNvPr>
          <p:cNvSpPr/>
          <p:nvPr/>
        </p:nvSpPr>
        <p:spPr bwMode="ltGray">
          <a:xfrm>
            <a:off x="1295400" y="4051464"/>
            <a:ext cx="5197812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They also result in parallel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2CA1FB-0DF3-4A48-B0E0-E854A3125680}"/>
              </a:ext>
            </a:extLst>
          </p:cNvPr>
          <p:cNvSpPr/>
          <p:nvPr/>
        </p:nvSpPr>
        <p:spPr bwMode="ltGray">
          <a:xfrm>
            <a:off x="2977270" y="5638066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583E9E-20DA-F946-8076-55EEBFE50C81}"/>
              </a:ext>
            </a:extLst>
          </p:cNvPr>
          <p:cNvCxnSpPr>
            <a:cxnSpLocks/>
          </p:cNvCxnSpPr>
          <p:nvPr/>
        </p:nvCxnSpPr>
        <p:spPr>
          <a:xfrm>
            <a:off x="2514600" y="2667000"/>
            <a:ext cx="5595585" cy="533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C6D003-C0F8-344E-90FC-EB8E21A40B09}"/>
              </a:ext>
            </a:extLst>
          </p:cNvPr>
          <p:cNvCxnSpPr>
            <a:cxnSpLocks/>
          </p:cNvCxnSpPr>
          <p:nvPr/>
        </p:nvCxnSpPr>
        <p:spPr>
          <a:xfrm flipV="1">
            <a:off x="2757268" y="3200400"/>
            <a:ext cx="5352917" cy="30245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544558B-07D4-B84C-BE77-50A269DC5D35}"/>
              </a:ext>
            </a:extLst>
          </p:cNvPr>
          <p:cNvSpPr/>
          <p:nvPr/>
        </p:nvSpPr>
        <p:spPr bwMode="ltGray">
          <a:xfrm>
            <a:off x="2976289" y="5638065"/>
            <a:ext cx="304802" cy="29388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E4CFF76-3BB0-694B-8769-249F6C8E04D0}"/>
              </a:ext>
            </a:extLst>
          </p:cNvPr>
          <p:cNvSpPr/>
          <p:nvPr/>
        </p:nvSpPr>
        <p:spPr bwMode="ltGray">
          <a:xfrm>
            <a:off x="5257798" y="5257800"/>
            <a:ext cx="304802" cy="29388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CF1C19-626F-B447-9FFF-B0C8A2E9FA6F}"/>
              </a:ext>
            </a:extLst>
          </p:cNvPr>
          <p:cNvSpPr/>
          <p:nvPr/>
        </p:nvSpPr>
        <p:spPr bwMode="ltGray">
          <a:xfrm>
            <a:off x="7619998" y="5268716"/>
            <a:ext cx="304802" cy="29388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097396-53C5-0A45-A179-93213AAEF14D}"/>
              </a:ext>
            </a:extLst>
          </p:cNvPr>
          <p:cNvSpPr/>
          <p:nvPr/>
        </p:nvSpPr>
        <p:spPr bwMode="ltGray">
          <a:xfrm>
            <a:off x="9940721" y="5268716"/>
            <a:ext cx="304802" cy="293884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4" name="Curved Up Arrow 43">
            <a:extLst>
              <a:ext uri="{FF2B5EF4-FFF2-40B4-BE49-F238E27FC236}">
                <a16:creationId xmlns:a16="http://schemas.microsoft.com/office/drawing/2014/main" id="{4509349A-8F5D-9043-BEE5-98F576955216}"/>
              </a:ext>
            </a:extLst>
          </p:cNvPr>
          <p:cNvSpPr/>
          <p:nvPr/>
        </p:nvSpPr>
        <p:spPr bwMode="ltGray">
          <a:xfrm rot="5400000">
            <a:off x="2364111" y="5255889"/>
            <a:ext cx="605777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3A33419A-7498-5F48-84AA-0F7A90347FCE}"/>
              </a:ext>
            </a:extLst>
          </p:cNvPr>
          <p:cNvSpPr/>
          <p:nvPr/>
        </p:nvSpPr>
        <p:spPr bwMode="ltGray">
          <a:xfrm flipV="1">
            <a:off x="3124199" y="4648200"/>
            <a:ext cx="2526683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Curved Up Arrow 81">
            <a:extLst>
              <a:ext uri="{FF2B5EF4-FFF2-40B4-BE49-F238E27FC236}">
                <a16:creationId xmlns:a16="http://schemas.microsoft.com/office/drawing/2014/main" id="{F417A1B1-6FC8-8846-B70F-57ADEF7D51B0}"/>
              </a:ext>
            </a:extLst>
          </p:cNvPr>
          <p:cNvSpPr/>
          <p:nvPr/>
        </p:nvSpPr>
        <p:spPr bwMode="ltGray">
          <a:xfrm>
            <a:off x="2971800" y="5562600"/>
            <a:ext cx="487680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3" name="Curved Up Arrow 82">
            <a:extLst>
              <a:ext uri="{FF2B5EF4-FFF2-40B4-BE49-F238E27FC236}">
                <a16:creationId xmlns:a16="http://schemas.microsoft.com/office/drawing/2014/main" id="{6B63D1A4-FA89-2347-A000-05D2B35B2827}"/>
              </a:ext>
            </a:extLst>
          </p:cNvPr>
          <p:cNvSpPr/>
          <p:nvPr/>
        </p:nvSpPr>
        <p:spPr bwMode="ltGray">
          <a:xfrm>
            <a:off x="3124199" y="5562600"/>
            <a:ext cx="720178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FEB6E2-A904-7143-93A4-7AFB014907AE}"/>
              </a:ext>
            </a:extLst>
          </p:cNvPr>
          <p:cNvCxnSpPr>
            <a:cxnSpLocks/>
            <a:endCxn id="94" idx="0"/>
          </p:cNvCxnSpPr>
          <p:nvPr/>
        </p:nvCxnSpPr>
        <p:spPr>
          <a:xfrm>
            <a:off x="1308295" y="3770142"/>
            <a:ext cx="2586011" cy="281322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9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65" grpId="0" animBg="1"/>
      <p:bldP spid="47" grpId="0" animBg="1"/>
      <p:bldP spid="53" grpId="0" animBg="1"/>
      <p:bldP spid="94" grpId="0" animBg="1"/>
      <p:bldP spid="67" grpId="0" animBg="1"/>
      <p:bldP spid="45" grpId="0" animBg="1"/>
      <p:bldP spid="46" grpId="0" animBg="1"/>
      <p:bldP spid="48" grpId="0" animBg="1"/>
      <p:bldP spid="49" grpId="0" animBg="1"/>
      <p:bldP spid="44" grpId="0" animBg="1"/>
      <p:bldP spid="44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Parallel hello world</a:t>
            </a:r>
          </a:p>
          <a:p>
            <a:pPr lvl="1"/>
            <a:r>
              <a:rPr lang="en-US" dirty="0" err="1"/>
              <a:t>hellopar.chpl</a:t>
            </a:r>
            <a:endParaRPr lang="en-US" dirty="0"/>
          </a:p>
          <a:p>
            <a:pPr lvl="1"/>
            <a:endParaRPr lang="en-US" sz="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 over the `Locales` array with an `on` statement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coforall</a:t>
            </a:r>
            <a:r>
              <a:rPr lang="en-US" dirty="0"/>
              <a:t>' creating some number of tasks per locale</a:t>
            </a:r>
          </a:p>
          <a:p>
            <a:pPr lvl="1"/>
            <a:r>
              <a:rPr lang="en-US" dirty="0"/>
              <a:t>configuration constants, 'config const'</a:t>
            </a:r>
          </a:p>
          <a:p>
            <a:pPr lvl="1"/>
            <a:r>
              <a:rPr lang="en-US" dirty="0"/>
              <a:t>range values, '0..#tasksPerLocale'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writeln</a:t>
            </a:r>
            <a:r>
              <a:rPr lang="en-US" dirty="0"/>
              <a:t>'</a:t>
            </a:r>
          </a:p>
          <a:p>
            <a:pPr lvl="1"/>
            <a:r>
              <a:rPr lang="en-US" dirty="0"/>
              <a:t>inline comments start with '//'</a:t>
            </a:r>
          </a:p>
          <a:p>
            <a:pPr lvl="1"/>
            <a:endParaRPr lang="en-US" dirty="0"/>
          </a:p>
          <a:p>
            <a:r>
              <a:rPr lang="en-US" b="1" dirty="0"/>
              <a:t>Things to try</a:t>
            </a:r>
          </a:p>
          <a:p>
            <a:pPr lvl="3"/>
            <a:r>
              <a:rPr lang="en-US" dirty="0"/>
              <a:t>./run-</a:t>
            </a:r>
            <a:r>
              <a:rPr lang="en-US" dirty="0" err="1"/>
              <a:t>hellopar</a:t>
            </a:r>
            <a:r>
              <a:rPr lang="en-US" dirty="0"/>
              <a:t> -</a:t>
            </a:r>
            <a:r>
              <a:rPr lang="en-US" dirty="0" err="1"/>
              <a:t>nl</a:t>
            </a:r>
            <a:r>
              <a:rPr lang="en-US" dirty="0"/>
              <a:t> 1 --</a:t>
            </a:r>
            <a:r>
              <a:rPr lang="en-US" dirty="0" err="1"/>
              <a:t>tasksPerLocale</a:t>
            </a:r>
            <a:r>
              <a:rPr lang="en-US" dirty="0"/>
              <a:t>=3</a:t>
            </a:r>
          </a:p>
          <a:p>
            <a:pPr lvl="3"/>
            <a:r>
              <a:rPr lang="en-US" dirty="0"/>
              <a:t>./run-</a:t>
            </a:r>
            <a:r>
              <a:rPr lang="en-US" dirty="0" err="1"/>
              <a:t>hellopar</a:t>
            </a:r>
            <a:r>
              <a:rPr lang="en-US" dirty="0"/>
              <a:t> -</a:t>
            </a:r>
            <a:r>
              <a:rPr lang="en-US" dirty="0" err="1"/>
              <a:t>nl</a:t>
            </a:r>
            <a:r>
              <a:rPr lang="en-US" dirty="0"/>
              <a:t> 2 --</a:t>
            </a:r>
            <a:r>
              <a:rPr lang="en-US" dirty="0" err="1"/>
              <a:t>tasksPerLocale</a:t>
            </a:r>
            <a:r>
              <a:rPr lang="en-US" dirty="0"/>
              <a:t>=3</a:t>
            </a:r>
          </a:p>
          <a:p>
            <a:pPr marL="228600" lvl="1" indent="0">
              <a:buNone/>
            </a:pPr>
            <a:endParaRPr lang="en-US" sz="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36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Across Locales and Within Locales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7086600" y="909924"/>
            <a:ext cx="4953000" cy="449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can be set on the command line with --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=2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config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const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= 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</a:t>
            </a:r>
            <a:r>
              <a:rPr kumimoji="0" 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paralle</a:t>
            </a:r>
            <a:r>
              <a:rPr lang="en-US" sz="1600" i="1" dirty="0">
                <a:solidFill>
                  <a:srgbClr val="0D5265"/>
                </a:solidFill>
                <a:latin typeface="+mn-lt"/>
                <a:cs typeface="Courier New" panose="02070309020205020404" pitchFamily="49" charset="0"/>
              </a:rPr>
              <a:t>l loops over nodes and then over threads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0D5265"/>
              </a:solidFill>
              <a:effectLst/>
              <a:uLnTx/>
              <a:uFillTx/>
              <a:latin typeface="+mn-lt"/>
              <a:ea typeface="+mn-ea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Locales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do on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loc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coforall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0..#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writeln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("Hello world! 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"(from task ", </a:t>
            </a:r>
            <a:r>
              <a:rPr lang="en-US" sz="1600" dirty="0" err="1">
                <a:solidFill>
                  <a:srgbClr val="7630E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tasksPerLocale</a:t>
            </a:r>
            <a:r>
              <a:rPr lang="en-US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on locale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here.id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" of ",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numLocales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, ")" );</a:t>
            </a:r>
          </a:p>
          <a:p>
            <a:pPr marL="0" indent="0"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34460-0C2A-54B5-EA28-FB17BC0DC533}"/>
              </a:ext>
            </a:extLst>
          </p:cNvPr>
          <p:cNvSpPr txBox="1"/>
          <p:nvPr/>
        </p:nvSpPr>
        <p:spPr>
          <a:xfrm>
            <a:off x="9220200" y="152400"/>
            <a:ext cx="2819400" cy="469359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make run-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hellopar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28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14F0A-8E52-6940-9381-C94438E7ED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This is a parallel, but local program: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800" dirty="0"/>
          </a:p>
          <a:p>
            <a:r>
              <a:rPr lang="en-US" dirty="0"/>
              <a:t>This is a distributed, but serial program: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2800" dirty="0"/>
          </a:p>
          <a:p>
            <a:r>
              <a:rPr lang="en-US" dirty="0"/>
              <a:t>This is a distributed parallel program: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F22367-56C3-CD4C-B48C-95C7C678DAA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DC3277-1EF9-4C4C-90AD-5976763A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Parallelism and locality are orthogonal in Chapel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C0169-2C8F-204D-9EFF-4CA1C4ADD782}"/>
              </a:ext>
            </a:extLst>
          </p:cNvPr>
          <p:cNvSpPr/>
          <p:nvPr/>
        </p:nvSpPr>
        <p:spPr>
          <a:xfrm>
            <a:off x="609600" y="2590800"/>
            <a:ext cx="7215437" cy="20313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ctr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locale 0!");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Locales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[1]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locale 1!");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Locales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[2]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locale 2!");</a:t>
            </a:r>
          </a:p>
          <a:p>
            <a:r>
              <a:rPr lang="en-US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Locales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[0]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locale 0!");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dirty="0">
                <a:latin typeface="Courier New" pitchFamily="49" charset="0"/>
                <a:cs typeface="Courier New" pitchFamily="49" charset="0"/>
              </a:rPr>
              <a:t>}</a:t>
            </a:r>
            <a:br>
              <a:rPr lang="en-US" dirty="0"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("Back on locale 0");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FB325-A244-0A4F-B3FE-14A6A1BA3B91}"/>
              </a:ext>
            </a:extLst>
          </p:cNvPr>
          <p:cNvSpPr/>
          <p:nvPr/>
        </p:nvSpPr>
        <p:spPr>
          <a:xfrm>
            <a:off x="612674" y="1371600"/>
            <a:ext cx="475589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coforall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1..msgs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task ", i);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0F0376-1AD3-4348-96A0-425BB6EFE423}"/>
              </a:ext>
            </a:extLst>
          </p:cNvPr>
          <p:cNvSpPr/>
          <p:nvPr/>
        </p:nvSpPr>
        <p:spPr>
          <a:xfrm>
            <a:off x="609600" y="5172670"/>
            <a:ext cx="942116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ctr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coforall</a:t>
            </a:r>
            <a:r>
              <a:rPr lang="en-US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1..msgs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on</a:t>
            </a:r>
            <a:r>
              <a:rPr lang="en-US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Locales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i%</a:t>
            </a:r>
            <a:r>
              <a:rPr lang="en-US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numLocales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</a:t>
            </a:r>
            <a:r>
              <a:rPr lang="en-US" b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r>
              <a:rPr lang="en-US" b="1" dirty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writeln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("Hello from task ", i, " running on locale ", 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here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.id);</a:t>
            </a:r>
          </a:p>
        </p:txBody>
      </p:sp>
    </p:spTree>
    <p:extLst>
      <p:ext uri="{BB962C8B-B14F-4D97-AF65-F5344CB8AC3E}">
        <p14:creationId xmlns:p14="http://schemas.microsoft.com/office/powerpoint/2010/main" val="113942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302651"/>
          </a:xfrm>
        </p:spPr>
        <p:txBody>
          <a:bodyPr/>
          <a:lstStyle/>
          <a:p>
            <a:r>
              <a:rPr lang="en-US" sz="2400" dirty="0"/>
              <a:t>Compile and run Chapel programs</a:t>
            </a:r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Learn Chapel concepts by compiling and running provided code examples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Serial code using map/dictionary, (k-</a:t>
            </a:r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mer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counting from bioinformatics)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Parallelism and locality in Chapel</a:t>
            </a:r>
          </a:p>
          <a:p>
            <a:pPr lvl="1"/>
            <a:r>
              <a:rPr lang="en-US" sz="2400" dirty="0"/>
              <a:t>Distributed parallelism and 1D arrays, (processing files in parallel)</a:t>
            </a:r>
          </a:p>
          <a:p>
            <a:pPr lvl="1"/>
            <a:r>
              <a:rPr lang="en-US" sz="2400" dirty="0"/>
              <a:t>Distributed parallelism and 2D arrays, (heat diffusion problem will see in UPC++ and CAF)</a:t>
            </a:r>
          </a:p>
          <a:p>
            <a:pPr lvl="1"/>
            <a:r>
              <a:rPr lang="en-US" sz="2400" dirty="0"/>
              <a:t>Distributed parallel image processing, (coral reef diversity example)</a:t>
            </a:r>
          </a:p>
          <a:p>
            <a:pPr lvl="1"/>
            <a:r>
              <a:rPr lang="en-US" sz="2400" dirty="0"/>
              <a:t>GPU parallelism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38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Chapel Tutorial</a:t>
            </a:r>
          </a:p>
        </p:txBody>
      </p:sp>
    </p:spTree>
    <p:extLst>
      <p:ext uri="{BB962C8B-B14F-4D97-AF65-F5344CB8AC3E}">
        <p14:creationId xmlns:p14="http://schemas.microsoft.com/office/powerpoint/2010/main" val="3723234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See '</a:t>
            </a:r>
            <a:r>
              <a:rPr lang="en-US" sz="2400" b="1" dirty="0" err="1"/>
              <a:t>parfilekmer.chpl</a:t>
            </a:r>
            <a:r>
              <a:rPr lang="en-US" sz="2400" b="1" dirty="0"/>
              <a:t>' in the repository</a:t>
            </a:r>
          </a:p>
          <a:p>
            <a:endParaRPr lang="en-US" sz="2000" b="1" dirty="0"/>
          </a:p>
          <a:p>
            <a:r>
              <a:rPr lang="en-US" sz="2400" b="1" dirty="0">
                <a:latin typeface="+mn-lt"/>
              </a:rPr>
              <a:t>Some things to try out with '</a:t>
            </a:r>
            <a:r>
              <a:rPr lang="en-US" sz="2400" b="1" dirty="0" err="1">
                <a:latin typeface="+mn-lt"/>
              </a:rPr>
              <a:t>parfilekmer.chpl</a:t>
            </a:r>
            <a:r>
              <a:rPr lang="en-US" sz="2400" b="1" dirty="0">
                <a:latin typeface="+mn-lt"/>
              </a:rPr>
              <a:t>'</a:t>
            </a:r>
            <a:endParaRPr lang="en-US" sz="2400" dirty="0">
              <a:solidFill>
                <a:srgbClr val="007ACC"/>
              </a:solidFill>
              <a:latin typeface="+mn-lt"/>
            </a:endParaRPr>
          </a:p>
          <a:p>
            <a:pPr lvl="3"/>
            <a:r>
              <a:rPr lang="en-US" sz="1800" dirty="0"/>
              <a:t># put more and bigger files into </a:t>
            </a:r>
            <a:r>
              <a:rPr lang="en-US" sz="1800" dirty="0" err="1"/>
              <a:t>DataDir</a:t>
            </a:r>
            <a:r>
              <a:rPr lang="en-US" sz="1800" dirty="0"/>
              <a:t>/</a:t>
            </a:r>
          </a:p>
          <a:p>
            <a:pPr lvl="3"/>
            <a:r>
              <a:rPr lang="en-US" sz="1800" dirty="0"/>
              <a:t># or set the config const </a:t>
            </a:r>
            <a:r>
              <a:rPr lang="en-US" sz="1800" dirty="0" err="1"/>
              <a:t>dir</a:t>
            </a:r>
            <a:r>
              <a:rPr lang="en-US" sz="1800" dirty="0"/>
              <a:t> to something else</a:t>
            </a:r>
          </a:p>
          <a:p>
            <a:pPr lvl="3"/>
            <a:r>
              <a:rPr lang="en-US" sz="1800" dirty="0" err="1"/>
              <a:t>chpl</a:t>
            </a:r>
            <a:r>
              <a:rPr lang="en-US" sz="1800" dirty="0"/>
              <a:t> </a:t>
            </a:r>
            <a:r>
              <a:rPr lang="en-US" sz="1800" dirty="0" err="1"/>
              <a:t>parfilekmer.chpl</a:t>
            </a:r>
            <a:r>
              <a:rPr lang="en-US" sz="1800" dirty="0"/>
              <a:t> --fast</a:t>
            </a:r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-</a:t>
            </a:r>
            <a:r>
              <a:rPr lang="en-US" sz="1800" dirty="0" err="1"/>
              <a:t>nl</a:t>
            </a:r>
            <a:r>
              <a:rPr lang="en-US" sz="1800" dirty="0"/>
              <a:t> 2 --</a:t>
            </a:r>
            <a:r>
              <a:rPr lang="en-US" sz="1800" dirty="0" err="1"/>
              <a:t>dir</a:t>
            </a:r>
            <a:r>
              <a:rPr lang="en-US" sz="1800" dirty="0"/>
              <a:t>="</a:t>
            </a:r>
            <a:r>
              <a:rPr lang="en-US" sz="1800" dirty="0" err="1"/>
              <a:t>SomethingElse</a:t>
            </a:r>
            <a:r>
              <a:rPr lang="en-US" sz="1800" dirty="0"/>
              <a:t>/"</a:t>
            </a:r>
          </a:p>
          <a:p>
            <a:pPr lvl="3"/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-</a:t>
            </a:r>
            <a:r>
              <a:rPr lang="en-US" sz="1800" dirty="0" err="1"/>
              <a:t>nl</a:t>
            </a:r>
            <a:r>
              <a:rPr lang="en-US" sz="1800" dirty="0"/>
              <a:t> 2 –-k=10                       # can also change k</a:t>
            </a:r>
          </a:p>
          <a:p>
            <a:pPr lvl="3"/>
            <a:endParaRPr lang="en-US" sz="1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39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Processing Files in Parallel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ACF0B7-10D3-53DB-82A4-BEA01CEA44F0}"/>
              </a:ext>
            </a:extLst>
          </p:cNvPr>
          <p:cNvSpPr txBox="1"/>
          <p:nvPr/>
        </p:nvSpPr>
        <p:spPr>
          <a:xfrm>
            <a:off x="8515350" y="123174"/>
            <a:ext cx="3371850" cy="469359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make run-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parfilekmer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946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7443-BDA3-9A4A-922D-4919A886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Chapel: Links to Users’ Talks (slides + Video)</a:t>
            </a:r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6AEE2CDC-1C57-BC43-A515-081F8FB53754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1D1BE-E06A-FF4E-8F4A-0109EF8750CD}"/>
              </a:ext>
            </a:extLst>
          </p:cNvPr>
          <p:cNvSpPr txBox="1"/>
          <p:nvPr/>
        </p:nvSpPr>
        <p:spPr>
          <a:xfrm>
            <a:off x="4188301" y="6301858"/>
            <a:ext cx="3815468" cy="33413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</a:rPr>
              <a:t>(images provided by their respective teams and used with permission)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1CD6F6-B0F1-A049-B0F2-99785BF72D2B}"/>
              </a:ext>
            </a:extLst>
          </p:cNvPr>
          <p:cNvGrpSpPr/>
          <p:nvPr/>
        </p:nvGrpSpPr>
        <p:grpSpPr>
          <a:xfrm>
            <a:off x="245860" y="1000830"/>
            <a:ext cx="3034805" cy="1742370"/>
            <a:chOff x="93460" y="990600"/>
            <a:chExt cx="3034805" cy="17423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4794AC-1D29-9C40-A9FE-1E28A7455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445" y="990600"/>
              <a:ext cx="2054834" cy="1109337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1C2FD27-4C7C-2B48-B2FC-6B1D26F49022}"/>
                </a:ext>
              </a:extLst>
            </p:cNvPr>
            <p:cNvSpPr txBox="1"/>
            <p:nvPr/>
          </p:nvSpPr>
          <p:spPr>
            <a:xfrm>
              <a:off x="93460" y="2057400"/>
              <a:ext cx="303480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CHAMPS: 3D Unstructured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Laurendeau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Bourgault-Côté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Parenteau, Plante,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École Polytechnique Montréal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301492-81E3-394A-99BC-8FA44ED30A88}"/>
              </a:ext>
            </a:extLst>
          </p:cNvPr>
          <p:cNvGrpSpPr/>
          <p:nvPr/>
        </p:nvGrpSpPr>
        <p:grpSpPr>
          <a:xfrm>
            <a:off x="9022198" y="914400"/>
            <a:ext cx="2712602" cy="1828800"/>
            <a:chOff x="9296400" y="914400"/>
            <a:chExt cx="2712602" cy="1828800"/>
          </a:xfrm>
        </p:grpSpPr>
        <p:pic>
          <p:nvPicPr>
            <p:cNvPr id="4" name="Picture 3" descr="A picture containing table, computer, computer, blue&#10;&#10;Description automatically generated">
              <a:extLst>
                <a:ext uri="{FF2B5EF4-FFF2-40B4-BE49-F238E27FC236}">
                  <a16:creationId xmlns:a16="http://schemas.microsoft.com/office/drawing/2014/main" id="{B7183E10-505D-D648-A83C-1EC1167EE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995" y="914400"/>
              <a:ext cx="1229413" cy="122941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DD82DF-6162-C142-80BC-7299E988ADE1}"/>
                </a:ext>
              </a:extLst>
            </p:cNvPr>
            <p:cNvSpPr txBox="1"/>
            <p:nvPr/>
          </p:nvSpPr>
          <p:spPr>
            <a:xfrm>
              <a:off x="9296400" y="2097254"/>
              <a:ext cx="2712602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ChplUltra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Simulating Ultralight Dark Matter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Nikhil Padmanabhan, J. Luna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Zagorac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Yale University et al.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01A18EB-25A9-2B48-ACFF-486E44ADE1AB}"/>
              </a:ext>
            </a:extLst>
          </p:cNvPr>
          <p:cNvGrpSpPr/>
          <p:nvPr/>
        </p:nvGrpSpPr>
        <p:grpSpPr>
          <a:xfrm>
            <a:off x="3124200" y="1000830"/>
            <a:ext cx="3066865" cy="1742370"/>
            <a:chOff x="3294156" y="990600"/>
            <a:chExt cx="3066865" cy="1742370"/>
          </a:xfrm>
        </p:grpSpPr>
        <p:pic>
          <p:nvPicPr>
            <p:cNvPr id="17" name="Picture 1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79FC7BB-C483-7740-960D-2B0E79A72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9602" y="990600"/>
              <a:ext cx="2215972" cy="10867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40DED3-E16A-FB45-B1D7-C1912CB49C6A}"/>
                </a:ext>
              </a:extLst>
            </p:cNvPr>
            <p:cNvSpPr txBox="1"/>
            <p:nvPr/>
          </p:nvSpPr>
          <p:spPr>
            <a:xfrm>
              <a:off x="3294156" y="2057400"/>
              <a:ext cx="306686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Arkouda: Interactive Data Science at Massive Scale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Mike Merrill, Bill Reus,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U.S. DoD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1427A1D-2FC7-B445-BA0A-32DF57C67795}"/>
              </a:ext>
            </a:extLst>
          </p:cNvPr>
          <p:cNvGrpSpPr/>
          <p:nvPr/>
        </p:nvGrpSpPr>
        <p:grpSpPr>
          <a:xfrm>
            <a:off x="6348677" y="1000830"/>
            <a:ext cx="2385589" cy="1742370"/>
            <a:chOff x="6635922" y="990600"/>
            <a:chExt cx="2385589" cy="1742370"/>
          </a:xfrm>
        </p:grpSpPr>
        <p:pic>
          <p:nvPicPr>
            <p:cNvPr id="12" name="Picture 11" descr="Diagram, shape, arrow&#10;&#10;Description automatically generated">
              <a:extLst>
                <a:ext uri="{FF2B5EF4-FFF2-40B4-BE49-F238E27FC236}">
                  <a16:creationId xmlns:a16="http://schemas.microsoft.com/office/drawing/2014/main" id="{83E6F754-7329-464C-9DBA-1A8232E6F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0142" y="990600"/>
              <a:ext cx="2157138" cy="1086767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171F38-301F-0540-91BB-40B96B1BFE6B}"/>
                </a:ext>
              </a:extLst>
            </p:cNvPr>
            <p:cNvSpPr txBox="1"/>
            <p:nvPr/>
          </p:nvSpPr>
          <p:spPr>
            <a:xfrm>
              <a:off x="6635922" y="2057400"/>
              <a:ext cx="238558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ChOp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Chapel-based Optimization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T. Carneiro, G.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Helbecque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N.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Melab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INRIA, IMEC, et al.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6E07CE8-952A-004E-B115-F14540749A00}"/>
              </a:ext>
            </a:extLst>
          </p:cNvPr>
          <p:cNvGrpSpPr/>
          <p:nvPr/>
        </p:nvGrpSpPr>
        <p:grpSpPr>
          <a:xfrm>
            <a:off x="371696" y="4648200"/>
            <a:ext cx="2783133" cy="1576442"/>
            <a:chOff x="219296" y="4714353"/>
            <a:chExt cx="2783133" cy="15764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0980B0-836F-894B-A608-17D90A494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469" y="4714353"/>
              <a:ext cx="2196786" cy="100742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FAFA13-BDCC-0249-8A66-D8EC793CB720}"/>
                </a:ext>
              </a:extLst>
            </p:cNvPr>
            <p:cNvSpPr txBox="1"/>
            <p:nvPr/>
          </p:nvSpPr>
          <p:spPr>
            <a:xfrm>
              <a:off x="219296" y="5632153"/>
              <a:ext cx="2783133" cy="658642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Chapel-based Hydrological Model Calibration </a:t>
              </a:r>
              <a:b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</a:b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Marjan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Asgari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Guelph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B0B05DC-0473-4D46-8EF4-26BB3D1ABC94}"/>
              </a:ext>
            </a:extLst>
          </p:cNvPr>
          <p:cNvGrpSpPr/>
          <p:nvPr/>
        </p:nvGrpSpPr>
        <p:grpSpPr>
          <a:xfrm>
            <a:off x="9601200" y="4724400"/>
            <a:ext cx="1519968" cy="1200170"/>
            <a:chOff x="9892717" y="4779877"/>
            <a:chExt cx="1519968" cy="120017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11BFB6-2BFB-5247-BC93-7278CD58A143}"/>
                </a:ext>
              </a:extLst>
            </p:cNvPr>
            <p:cNvSpPr/>
            <p:nvPr/>
          </p:nvSpPr>
          <p:spPr bwMode="ltGray">
            <a:xfrm>
              <a:off x="10010202" y="4779877"/>
              <a:ext cx="1284998" cy="771211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142AF78-F7F6-AB49-941A-E69DA584405A}"/>
                </a:ext>
              </a:extLst>
            </p:cNvPr>
            <p:cNvSpPr txBox="1"/>
            <p:nvPr/>
          </p:nvSpPr>
          <p:spPr>
            <a:xfrm>
              <a:off x="9892717" y="5638800"/>
              <a:ext cx="1519968" cy="341247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Your Application Here?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22EF16D-156D-6843-9356-92B80A93A43B}"/>
              </a:ext>
            </a:extLst>
          </p:cNvPr>
          <p:cNvGrpSpPr/>
          <p:nvPr/>
        </p:nvGrpSpPr>
        <p:grpSpPr>
          <a:xfrm>
            <a:off x="6290162" y="4678555"/>
            <a:ext cx="2502609" cy="1563015"/>
            <a:chOff x="3576284" y="4744708"/>
            <a:chExt cx="2502609" cy="156301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A1D75C1-909F-D049-96BF-F55C6F9F6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7944" y="4744708"/>
              <a:ext cx="1819288" cy="84455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BC9B46-7FFF-774F-A43E-9B8070BC71A5}"/>
                </a:ext>
              </a:extLst>
            </p:cNvPr>
            <p:cNvSpPr txBox="1"/>
            <p:nvPr/>
          </p:nvSpPr>
          <p:spPr>
            <a:xfrm>
              <a:off x="3576284" y="5632153"/>
              <a:ext cx="250260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CHGL: Chapel Hypergraph Library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Louis Jenkins, Cliff Joslyn, </a:t>
              </a:r>
              <a:r>
                <a:rPr kumimoji="0" 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Jesun</a:t>
              </a: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Firoz,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PNNL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29AE7D-0E13-F740-8208-B34DA4EADE42}"/>
              </a:ext>
            </a:extLst>
          </p:cNvPr>
          <p:cNvGrpSpPr/>
          <p:nvPr/>
        </p:nvGrpSpPr>
        <p:grpSpPr>
          <a:xfrm>
            <a:off x="3294118" y="4702039"/>
            <a:ext cx="2727029" cy="1539531"/>
            <a:chOff x="6465197" y="4768192"/>
            <a:chExt cx="2727029" cy="1539531"/>
          </a:xfrm>
        </p:grpSpPr>
        <p:pic>
          <p:nvPicPr>
            <p:cNvPr id="26" name="Picture 25" descr="A picture containing logo, company name&#10;&#10;Description automatically generated">
              <a:extLst>
                <a:ext uri="{FF2B5EF4-FFF2-40B4-BE49-F238E27FC236}">
                  <a16:creationId xmlns:a16="http://schemas.microsoft.com/office/drawing/2014/main" id="{38B1ACB0-405F-2844-9F1A-BAA28DA4B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5823" y="4768192"/>
              <a:ext cx="2165776" cy="77121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7EC785A-FF0D-A940-B976-C4B5A2DD001A}"/>
                </a:ext>
              </a:extLst>
            </p:cNvPr>
            <p:cNvSpPr txBox="1"/>
            <p:nvPr/>
          </p:nvSpPr>
          <p:spPr>
            <a:xfrm>
              <a:off x="6465197" y="5632153"/>
              <a:ext cx="2727029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CrayAI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HyperParameter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Optimization (HPO)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Ben Albrecht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Cray Inc. / HPE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9985F88-9527-0749-BA87-94A342F6C83B}"/>
              </a:ext>
            </a:extLst>
          </p:cNvPr>
          <p:cNvGrpSpPr/>
          <p:nvPr/>
        </p:nvGrpSpPr>
        <p:grpSpPr>
          <a:xfrm>
            <a:off x="173725" y="2761503"/>
            <a:ext cx="3179075" cy="1890038"/>
            <a:chOff x="21325" y="2824132"/>
            <a:chExt cx="3179075" cy="1890038"/>
          </a:xfrm>
        </p:grpSpPr>
        <p:pic>
          <p:nvPicPr>
            <p:cNvPr id="1030" name="Picture 6" descr="Image preview">
              <a:extLst>
                <a:ext uri="{FF2B5EF4-FFF2-40B4-BE49-F238E27FC236}">
                  <a16:creationId xmlns:a16="http://schemas.microsoft.com/office/drawing/2014/main" id="{F4E1C820-36F5-1E4A-B42C-F1B59C336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226" y="2824132"/>
              <a:ext cx="1963272" cy="1264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1DDA15-C75B-AE47-9518-3F40A8538DA2}"/>
                </a:ext>
              </a:extLst>
            </p:cNvPr>
            <p:cNvSpPr txBox="1"/>
            <p:nvPr/>
          </p:nvSpPr>
          <p:spPr>
            <a:xfrm>
              <a:off x="21325" y="4038600"/>
              <a:ext cx="3179075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Lattice-Symmetries: a Quantum Many-Body Toolbox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Tom Westerhout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Radboud University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46B37D-74A9-6C43-8CAE-E1ADDCB3A8DF}"/>
              </a:ext>
            </a:extLst>
          </p:cNvPr>
          <p:cNvGrpSpPr/>
          <p:nvPr/>
        </p:nvGrpSpPr>
        <p:grpSpPr>
          <a:xfrm>
            <a:off x="9144000" y="2751468"/>
            <a:ext cx="2531463" cy="1900073"/>
            <a:chOff x="9386970" y="2824327"/>
            <a:chExt cx="2531463" cy="1900073"/>
          </a:xfrm>
        </p:grpSpPr>
        <p:pic>
          <p:nvPicPr>
            <p:cNvPr id="1026" name="Picture 2" descr="Image preview">
              <a:extLst>
                <a:ext uri="{FF2B5EF4-FFF2-40B4-BE49-F238E27FC236}">
                  <a16:creationId xmlns:a16="http://schemas.microsoft.com/office/drawing/2014/main" id="{DDBCC03C-D8A7-884C-90E4-AB83F7D441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3405" y="2824327"/>
              <a:ext cx="1338593" cy="1285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31AC6E-013C-524F-A453-D7F4F4DAB3CB}"/>
                </a:ext>
              </a:extLst>
            </p:cNvPr>
            <p:cNvSpPr txBox="1"/>
            <p:nvPr/>
          </p:nvSpPr>
          <p:spPr>
            <a:xfrm>
              <a:off x="9386970" y="4078454"/>
              <a:ext cx="2531463" cy="645946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ChapQG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Layered </a:t>
              </a: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Quasigeostrophic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 CFD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Ian Grooms and Scott Bachman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University of Colorado, Boulder et al.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4B8AED-416B-C542-98B4-55AD9A12C2D5}"/>
              </a:ext>
            </a:extLst>
          </p:cNvPr>
          <p:cNvGrpSpPr/>
          <p:nvPr/>
        </p:nvGrpSpPr>
        <p:grpSpPr>
          <a:xfrm>
            <a:off x="3247631" y="2839484"/>
            <a:ext cx="2820003" cy="1812057"/>
            <a:chOff x="3417587" y="2902113"/>
            <a:chExt cx="2820003" cy="1812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261C42-AE79-5046-AD42-382E19E16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42968" y="2902113"/>
              <a:ext cx="2369241" cy="118091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00B130F-CA51-D647-8B7D-87533847AE60}"/>
                </a:ext>
              </a:extLst>
            </p:cNvPr>
            <p:cNvSpPr txBox="1"/>
            <p:nvPr/>
          </p:nvSpPr>
          <p:spPr>
            <a:xfrm>
              <a:off x="3417587" y="4038600"/>
              <a:ext cx="2820003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Desk dot chpl: Utilities for Environmental Eng.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Nelson Luis Dias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Federal University of Paraná, Brazil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37BB1B-84BE-1A4C-8889-3E67AA14CBAD}"/>
              </a:ext>
            </a:extLst>
          </p:cNvPr>
          <p:cNvGrpSpPr/>
          <p:nvPr/>
        </p:nvGrpSpPr>
        <p:grpSpPr>
          <a:xfrm>
            <a:off x="6167532" y="2799844"/>
            <a:ext cx="2747868" cy="1851697"/>
            <a:chOff x="6454777" y="2862473"/>
            <a:chExt cx="2747868" cy="1851697"/>
          </a:xfrm>
        </p:grpSpPr>
        <p:pic>
          <p:nvPicPr>
            <p:cNvPr id="1028" name="Picture 4" descr="Image preview">
              <a:extLst>
                <a:ext uri="{FF2B5EF4-FFF2-40B4-BE49-F238E27FC236}">
                  <a16:creationId xmlns:a16="http://schemas.microsoft.com/office/drawing/2014/main" id="{A0A3E1BC-EECD-AA4B-9374-43A72EA8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464" y="2862473"/>
              <a:ext cx="2174494" cy="121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DEDBC9-1666-0D40-BEEF-FB675E66B018}"/>
                </a:ext>
              </a:extLst>
            </p:cNvPr>
            <p:cNvSpPr txBox="1"/>
            <p:nvPr/>
          </p:nvSpPr>
          <p:spPr>
            <a:xfrm>
              <a:off x="6454777" y="4038600"/>
              <a:ext cx="2747868" cy="67557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RapidQ</a:t>
              </a:r>
              <a:r>
                <a: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: Mapping Coral Biodiversity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Rebecca Green, Helen Fox, Scott Bachman, et al.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etricHPE"/>
                  <a:ea typeface="+mn-ea"/>
                  <a:cs typeface="+mn-cs"/>
                </a:rPr>
                <a:t>The Coral Reef Alliance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F1BE45B7-FF8A-9A3A-C70B-DB2AF1461521}"/>
              </a:ext>
            </a:extLst>
          </p:cNvPr>
          <p:cNvSpPr/>
          <p:nvPr/>
        </p:nvSpPr>
        <p:spPr bwMode="ltGray">
          <a:xfrm>
            <a:off x="245860" y="2317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8A7F6E-6C40-561C-AAC3-63A0C65E6913}"/>
              </a:ext>
            </a:extLst>
          </p:cNvPr>
          <p:cNvSpPr/>
          <p:nvPr/>
        </p:nvSpPr>
        <p:spPr bwMode="ltGray">
          <a:xfrm>
            <a:off x="3200400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EACD7-4411-031E-A9F7-0DE2BADB8DEE}"/>
              </a:ext>
            </a:extLst>
          </p:cNvPr>
          <p:cNvSpPr/>
          <p:nvPr/>
        </p:nvSpPr>
        <p:spPr bwMode="ltGray">
          <a:xfrm>
            <a:off x="6082631" y="2362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A66523-E551-2841-24BC-5966165CD17D}"/>
              </a:ext>
            </a:extLst>
          </p:cNvPr>
          <p:cNvSpPr/>
          <p:nvPr/>
        </p:nvSpPr>
        <p:spPr bwMode="ltGray">
          <a:xfrm>
            <a:off x="8978231" y="2365234"/>
            <a:ext cx="2908969" cy="313375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2DDDD2-E85F-0282-3883-D08741F3DE49}"/>
              </a:ext>
            </a:extLst>
          </p:cNvPr>
          <p:cNvSpPr/>
          <p:nvPr/>
        </p:nvSpPr>
        <p:spPr bwMode="ltGray">
          <a:xfrm>
            <a:off x="152400" y="42227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8BDEF6-533C-E47E-F2CE-6794656171FF}"/>
              </a:ext>
            </a:extLst>
          </p:cNvPr>
          <p:cNvSpPr/>
          <p:nvPr/>
        </p:nvSpPr>
        <p:spPr bwMode="ltGray">
          <a:xfrm>
            <a:off x="3106940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FD35E2-E542-2590-54AD-41D84EECB8C9}"/>
              </a:ext>
            </a:extLst>
          </p:cNvPr>
          <p:cNvSpPr/>
          <p:nvPr/>
        </p:nvSpPr>
        <p:spPr bwMode="ltGray">
          <a:xfrm>
            <a:off x="5989171" y="42672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3967F5D-EF53-B89F-70E6-6EFC706B0261}"/>
              </a:ext>
            </a:extLst>
          </p:cNvPr>
          <p:cNvSpPr/>
          <p:nvPr/>
        </p:nvSpPr>
        <p:spPr bwMode="ltGray">
          <a:xfrm>
            <a:off x="8884771" y="42702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7AFA2B-98EC-9007-29BD-4268BFD3CAFF}"/>
              </a:ext>
            </a:extLst>
          </p:cNvPr>
          <p:cNvSpPr/>
          <p:nvPr/>
        </p:nvSpPr>
        <p:spPr bwMode="ltGray">
          <a:xfrm>
            <a:off x="304800" y="5822983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8477C2-F997-5E43-0F13-847068D40C27}"/>
              </a:ext>
            </a:extLst>
          </p:cNvPr>
          <p:cNvSpPr/>
          <p:nvPr/>
        </p:nvSpPr>
        <p:spPr bwMode="ltGray">
          <a:xfrm>
            <a:off x="3259340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2B2ECD-7714-90B3-4CE6-CCAC12DDD010}"/>
              </a:ext>
            </a:extLst>
          </p:cNvPr>
          <p:cNvSpPr/>
          <p:nvPr/>
        </p:nvSpPr>
        <p:spPr bwMode="ltGray">
          <a:xfrm>
            <a:off x="6141571" y="5867400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1BBA52-BECD-4751-D785-98B85E535D3B}"/>
              </a:ext>
            </a:extLst>
          </p:cNvPr>
          <p:cNvSpPr/>
          <p:nvPr/>
        </p:nvSpPr>
        <p:spPr bwMode="ltGray">
          <a:xfrm>
            <a:off x="9037171" y="5870434"/>
            <a:ext cx="2908969" cy="37796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6418E0-8839-0BD3-A25F-ABC128FB78D2}"/>
              </a:ext>
            </a:extLst>
          </p:cNvPr>
          <p:cNvSpPr txBox="1"/>
          <p:nvPr/>
        </p:nvSpPr>
        <p:spPr>
          <a:xfrm>
            <a:off x="468045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B782B-41FD-368B-EEA7-48BCB33972A4}"/>
              </a:ext>
            </a:extLst>
          </p:cNvPr>
          <p:cNvSpPr txBox="1"/>
          <p:nvPr/>
        </p:nvSpPr>
        <p:spPr>
          <a:xfrm>
            <a:off x="175957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4031A-B1E3-6E9E-9CF3-80E23A58BC05}"/>
              </a:ext>
            </a:extLst>
          </p:cNvPr>
          <p:cNvSpPr txBox="1"/>
          <p:nvPr/>
        </p:nvSpPr>
        <p:spPr>
          <a:xfrm>
            <a:off x="5334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3B2F45-0DDE-C86A-6B53-981AC42D8918}"/>
              </a:ext>
            </a:extLst>
          </p:cNvPr>
          <p:cNvSpPr txBox="1"/>
          <p:nvPr/>
        </p:nvSpPr>
        <p:spPr>
          <a:xfrm>
            <a:off x="34055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DB9056-D05B-93E3-515B-2394FDF568FC}"/>
              </a:ext>
            </a:extLst>
          </p:cNvPr>
          <p:cNvSpPr txBox="1"/>
          <p:nvPr/>
        </p:nvSpPr>
        <p:spPr>
          <a:xfrm>
            <a:off x="6277704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7DF590-7951-BDEE-8742-FF3C7FE1947C}"/>
              </a:ext>
            </a:extLst>
          </p:cNvPr>
          <p:cNvSpPr txBox="1"/>
          <p:nvPr/>
        </p:nvSpPr>
        <p:spPr>
          <a:xfrm>
            <a:off x="7520352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D056590-D0E7-6D24-F6AA-BFCE27CB45D1}"/>
              </a:ext>
            </a:extLst>
          </p:cNvPr>
          <p:cNvSpPr txBox="1"/>
          <p:nvPr/>
        </p:nvSpPr>
        <p:spPr>
          <a:xfrm>
            <a:off x="10386648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44BEB5C-ED5C-DC72-45C8-838A8133A892}"/>
              </a:ext>
            </a:extLst>
          </p:cNvPr>
          <p:cNvSpPr txBox="1"/>
          <p:nvPr/>
        </p:nvSpPr>
        <p:spPr>
          <a:xfrm>
            <a:off x="9144000" y="2291859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F4EAB9E-BE3A-5727-E274-FEB8C22240CB}"/>
              </a:ext>
            </a:extLst>
          </p:cNvPr>
          <p:cNvSpPr txBox="1"/>
          <p:nvPr/>
        </p:nvSpPr>
        <p:spPr>
          <a:xfrm>
            <a:off x="11430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704CE2-5411-A9CE-523C-F6ACD7B5FD96}"/>
              </a:ext>
            </a:extLst>
          </p:cNvPr>
          <p:cNvSpPr txBox="1"/>
          <p:nvPr/>
        </p:nvSpPr>
        <p:spPr>
          <a:xfrm>
            <a:off x="4038600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6"/>
              </a:rPr>
              <a:t>CHIUW 2022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E0369A-F36B-37AD-98E9-A0AA0382CE76}"/>
              </a:ext>
            </a:extLst>
          </p:cNvPr>
          <p:cNvSpPr txBox="1"/>
          <p:nvPr/>
        </p:nvSpPr>
        <p:spPr>
          <a:xfrm>
            <a:off x="6910752" y="41783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70867C-4B78-1643-5086-F2C1961D3E6C}"/>
              </a:ext>
            </a:extLst>
          </p:cNvPr>
          <p:cNvSpPr txBox="1"/>
          <p:nvPr/>
        </p:nvSpPr>
        <p:spPr>
          <a:xfrm>
            <a:off x="11430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5"/>
              </a:rPr>
              <a:t>CHIUW 2023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19D5E31-0570-508E-D1E3-8D8F298D875A}"/>
              </a:ext>
            </a:extLst>
          </p:cNvPr>
          <p:cNvSpPr txBox="1"/>
          <p:nvPr/>
        </p:nvSpPr>
        <p:spPr>
          <a:xfrm>
            <a:off x="4038600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7"/>
              </a:rPr>
              <a:t>CHIUW 2021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1C36671-7A3F-55E7-EB40-6031115991C1}"/>
              </a:ext>
            </a:extLst>
          </p:cNvPr>
          <p:cNvSpPr txBox="1"/>
          <p:nvPr/>
        </p:nvSpPr>
        <p:spPr>
          <a:xfrm>
            <a:off x="6910752" y="5740468"/>
            <a:ext cx="1242648" cy="406265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tricHPE"/>
                <a:ea typeface="+mn-ea"/>
                <a:cs typeface="+mn-cs"/>
                <a:hlinkClick r:id="rId18"/>
              </a:rPr>
              <a:t>CHIUW 2020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tricHP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18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7" grpId="0"/>
      <p:bldP spid="8" grpId="0"/>
      <p:bldP spid="9" grpId="0"/>
      <p:bldP spid="10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0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Multiple Files Using </a:t>
            </a:r>
            <a:r>
              <a:rPr lang="en-US" dirty="0" err="1"/>
              <a:t>PArallelism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20C539-7CE9-E84B-9B0F-4FFE24ABBCAD}"/>
              </a:ext>
            </a:extLst>
          </p:cNvPr>
          <p:cNvSpPr/>
          <p:nvPr/>
        </p:nvSpPr>
        <p:spPr>
          <a:xfrm>
            <a:off x="380999" y="1387019"/>
            <a:ext cx="6277872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use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FileSystem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config const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“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”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;              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findFiles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dir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 panose="02070309020205020404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Block.createArray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(0..#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.size,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);</a:t>
            </a:r>
          </a:p>
          <a:p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fList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per file word count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 err="1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filenames</a:t>
            </a:r>
            <a:r>
              <a:rPr lang="en-US" dirty="0">
                <a:solidFill>
                  <a:srgbClr val="00009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{</a:t>
            </a:r>
            <a:endParaRPr lang="en-US" b="1" dirty="0">
              <a:solidFill>
                <a:schemeClr val="accent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// code from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+mn-lt"/>
                <a:ea typeface="+mn-ea"/>
                <a:cs typeface="Courier New" panose="02070309020205020404" pitchFamily="49" charset="0"/>
              </a:rPr>
              <a:t>kmer.chpl</a:t>
            </a:r>
            <a:endParaRPr lang="en-US" b="1" dirty="0">
              <a:solidFill>
                <a:srgbClr val="000090"/>
              </a:solidFill>
              <a:latin typeface="Courier New" panose="02070309020205020404" pitchFamily="49" charset="0"/>
              <a:cs typeface="Courier New" pitchFamily="49" charset="0"/>
            </a:endParaRP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 ...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57C75162-E2E6-3140-A5C2-E7831E9F83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2856" y="6301811"/>
            <a:ext cx="684344" cy="365125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40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E91314-4769-EB4E-B1A9-31392C544433}"/>
              </a:ext>
            </a:extLst>
          </p:cNvPr>
          <p:cNvSpPr/>
          <p:nvPr/>
        </p:nvSpPr>
        <p:spPr>
          <a:xfrm>
            <a:off x="381000" y="1017687"/>
            <a:ext cx="3581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parfilekmer.chpl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4129F6-2E1C-4940-93AD-A7B9A7C86CD9}"/>
              </a:ext>
            </a:extLst>
          </p:cNvPr>
          <p:cNvSpPr/>
          <p:nvPr/>
        </p:nvSpPr>
        <p:spPr>
          <a:xfrm>
            <a:off x="6658871" y="974048"/>
            <a:ext cx="5228329" cy="92333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chpl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--fast 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parfilekmer.chpl</a:t>
            </a:r>
            <a:endParaRPr lang="en-US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-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1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parfilekmer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en-US" b="1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nl</a:t>
            </a:r>
            <a:r>
              <a:rPr lang="en-US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4</a:t>
            </a:r>
            <a:endParaRPr lang="en-US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38E14066-6DDB-5548-9B54-B5CD0EC4876F}"/>
              </a:ext>
            </a:extLst>
          </p:cNvPr>
          <p:cNvSpPr/>
          <p:nvPr/>
        </p:nvSpPr>
        <p:spPr bwMode="ltGray">
          <a:xfrm>
            <a:off x="7623090" y="2645725"/>
            <a:ext cx="3730710" cy="12954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Shared and Distributed-Memory Parallelism using </a:t>
            </a:r>
            <a:r>
              <a:rPr lang="en-US" dirty="0" err="1">
                <a:solidFill>
                  <a:schemeClr val="bg1"/>
                </a:solidFill>
              </a:rPr>
              <a:t>forall</a:t>
            </a:r>
            <a:r>
              <a:rPr lang="en-US" dirty="0">
                <a:solidFill>
                  <a:schemeClr val="bg1"/>
                </a:solidFill>
              </a:rPr>
              <a:t>, a distributed array, and command line options to indicate number of locales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8682E-ACD8-9748-ABC4-F435522125A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657600" y="3293425"/>
            <a:ext cx="3965490" cy="44037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540C528-ECBA-9E4E-9B14-4238865B9FBE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9488445" y="1941017"/>
            <a:ext cx="188955" cy="70470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11A288-B655-7245-B7ED-BF7727037BD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5791200" y="2819400"/>
            <a:ext cx="1831890" cy="474025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35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E6E7F3-5B2F-D24F-C14E-BC28D804C2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41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810FE1-8703-4C8B-DF1E-6B733DC8F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distribution of Array of Strings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52DB3E8-1E22-37EB-44CD-B6C01A421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00274"/>
              </p:ext>
            </p:extLst>
          </p:nvPr>
        </p:nvGraphicFramePr>
        <p:xfrm>
          <a:off x="300983" y="2057400"/>
          <a:ext cx="9296400" cy="401362"/>
        </p:xfrm>
        <a:graphic>
          <a:graphicData uri="http://schemas.openxmlformats.org/drawingml/2006/table">
            <a:tbl>
              <a:tblPr firstRow="1" bandRow="1"/>
              <a:tblGrid>
                <a:gridCol w="1162050">
                  <a:extLst>
                    <a:ext uri="{9D8B030D-6E8A-4147-A177-3AD203B41FA5}">
                      <a16:colId xmlns:a16="http://schemas.microsoft.com/office/drawing/2014/main" val="3628693918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209661390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73281459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11381041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42778696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842565262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951439527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3556657438"/>
                    </a:ext>
                  </a:extLst>
                </a:gridCol>
              </a:tblGrid>
              <a:tr h="40136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"filename1"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ＭＳ Ｐゴシック"/>
                          <a:cs typeface="+mn-cs"/>
                        </a:rPr>
                        <a:t>"filename2"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ＭＳ Ｐゴシック"/>
                          <a:cs typeface="+mn-cs"/>
                        </a:rPr>
                        <a:t>"filename3"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ＭＳ Ｐゴシック"/>
                          <a:cs typeface="+mn-cs"/>
                        </a:rPr>
                        <a:t>"filename4"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"filename5"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"filename6"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ＭＳ Ｐゴシック"/>
                          <a:cs typeface="+mn-cs"/>
                        </a:rPr>
                        <a:t>"filename7"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"filename8"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033276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827972E-1305-3A0D-A47A-0224CE166FC3}"/>
              </a:ext>
            </a:extLst>
          </p:cNvPr>
          <p:cNvCxnSpPr/>
          <p:nvPr/>
        </p:nvCxnSpPr>
        <p:spPr>
          <a:xfrm>
            <a:off x="4956803" y="995264"/>
            <a:ext cx="0" cy="2926996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1BD2403-0490-ADE8-4982-88F2DBD93E30}"/>
              </a:ext>
            </a:extLst>
          </p:cNvPr>
          <p:cNvSpPr txBox="1">
            <a:spLocks/>
          </p:cNvSpPr>
          <p:nvPr/>
        </p:nvSpPr>
        <p:spPr>
          <a:xfrm>
            <a:off x="5901346" y="3013439"/>
            <a:ext cx="5643682" cy="186336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Array of strings for filenames is distributed across locales</a:t>
            </a:r>
          </a:p>
          <a:p>
            <a:pPr marL="0" indent="0">
              <a:buFont typeface="" panose="020B0303030202060203" pitchFamily="34" charset="0"/>
              <a:buNone/>
            </a:pPr>
            <a:endParaRPr lang="en-US" dirty="0"/>
          </a:p>
          <a:p>
            <a:r>
              <a:rPr lang="en-US" dirty="0"/>
              <a:t>'</a:t>
            </a:r>
            <a:r>
              <a:rPr lang="en-US" dirty="0" err="1"/>
              <a:t>forall</a:t>
            </a:r>
            <a:r>
              <a:rPr lang="en-US" dirty="0"/>
              <a:t>' will do parallelism across locales and then within each locale to take advantage of multicore</a:t>
            </a:r>
          </a:p>
          <a:p>
            <a:pPr marL="0" indent="0">
              <a:buFont typeface="" panose="020B0303030202060203" pitchFamily="34" charset="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4E545-A92F-909D-532B-8921C6668B1F}"/>
              </a:ext>
            </a:extLst>
          </p:cNvPr>
          <p:cNvSpPr txBox="1"/>
          <p:nvPr/>
        </p:nvSpPr>
        <p:spPr>
          <a:xfrm>
            <a:off x="1981200" y="1113211"/>
            <a:ext cx="1037463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301EC8-2DE4-53E4-8FBA-29706199858F}"/>
              </a:ext>
            </a:extLst>
          </p:cNvPr>
          <p:cNvSpPr txBox="1"/>
          <p:nvPr/>
        </p:nvSpPr>
        <p:spPr>
          <a:xfrm>
            <a:off x="6716466" y="1033364"/>
            <a:ext cx="1037463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</p:spTree>
    <p:extLst>
      <p:ext uri="{BB962C8B-B14F-4D97-AF65-F5344CB8AC3E}">
        <p14:creationId xmlns:p14="http://schemas.microsoft.com/office/powerpoint/2010/main" val="1801870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See '</a:t>
            </a:r>
            <a:r>
              <a:rPr lang="en-US" sz="2400" b="1" dirty="0" err="1"/>
              <a:t>parfilekmer.chpl</a:t>
            </a:r>
            <a:r>
              <a:rPr lang="en-US" sz="2400" b="1" dirty="0"/>
              <a:t>' in the repository</a:t>
            </a:r>
          </a:p>
          <a:p>
            <a:endParaRPr lang="en-US" sz="2000" b="1" dirty="0"/>
          </a:p>
          <a:p>
            <a:r>
              <a:rPr lang="en-US" sz="2400" b="1" dirty="0">
                <a:latin typeface="+mn-lt"/>
              </a:rPr>
              <a:t>Some things to try out with '</a:t>
            </a:r>
            <a:r>
              <a:rPr lang="en-US" sz="2400" b="1" dirty="0" err="1">
                <a:latin typeface="+mn-lt"/>
              </a:rPr>
              <a:t>parfilekmer.chpl</a:t>
            </a:r>
            <a:r>
              <a:rPr lang="en-US" sz="2400" b="1" dirty="0">
                <a:latin typeface="+mn-lt"/>
              </a:rPr>
              <a:t>'</a:t>
            </a:r>
            <a:endParaRPr lang="en-US" sz="2400" dirty="0">
              <a:solidFill>
                <a:srgbClr val="007ACC"/>
              </a:solidFill>
              <a:latin typeface="+mn-lt"/>
            </a:endParaRPr>
          </a:p>
          <a:p>
            <a:pPr lvl="3"/>
            <a:r>
              <a:rPr lang="en-US" sz="1800" dirty="0"/>
              <a:t># put more and bigger files into </a:t>
            </a:r>
            <a:r>
              <a:rPr lang="en-US" sz="1800" dirty="0" err="1"/>
              <a:t>DataDir</a:t>
            </a:r>
            <a:r>
              <a:rPr lang="en-US" sz="1800" dirty="0"/>
              <a:t>/</a:t>
            </a:r>
          </a:p>
          <a:p>
            <a:pPr lvl="3"/>
            <a:r>
              <a:rPr lang="en-US" sz="1800" dirty="0"/>
              <a:t># or set the config const </a:t>
            </a:r>
            <a:r>
              <a:rPr lang="en-US" sz="1800" dirty="0" err="1"/>
              <a:t>dir</a:t>
            </a:r>
            <a:r>
              <a:rPr lang="en-US" sz="1800" dirty="0"/>
              <a:t> to something else</a:t>
            </a:r>
          </a:p>
          <a:p>
            <a:pPr lvl="3"/>
            <a:r>
              <a:rPr lang="en-US" sz="1800" dirty="0" err="1"/>
              <a:t>chpl</a:t>
            </a:r>
            <a:r>
              <a:rPr lang="en-US" sz="1800" dirty="0"/>
              <a:t> </a:t>
            </a:r>
            <a:r>
              <a:rPr lang="en-US" sz="1800" dirty="0" err="1"/>
              <a:t>parfilekmer.chpl</a:t>
            </a:r>
            <a:r>
              <a:rPr lang="en-US" sz="1800" dirty="0"/>
              <a:t> --fast</a:t>
            </a:r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-</a:t>
            </a:r>
            <a:r>
              <a:rPr lang="en-US" sz="1800" dirty="0" err="1"/>
              <a:t>nl</a:t>
            </a:r>
            <a:r>
              <a:rPr lang="en-US" sz="1800" dirty="0"/>
              <a:t> 2 --</a:t>
            </a:r>
            <a:r>
              <a:rPr lang="en-US" sz="1800" dirty="0" err="1"/>
              <a:t>dir</a:t>
            </a:r>
            <a:r>
              <a:rPr lang="en-US" sz="1800" dirty="0"/>
              <a:t>="</a:t>
            </a:r>
            <a:r>
              <a:rPr lang="en-US" sz="1800" dirty="0" err="1"/>
              <a:t>SomethingElse</a:t>
            </a:r>
            <a:r>
              <a:rPr lang="en-US" sz="1800" dirty="0"/>
              <a:t>/"</a:t>
            </a:r>
          </a:p>
          <a:p>
            <a:pPr lvl="3"/>
            <a:endParaRPr lang="en-US" sz="1800" dirty="0"/>
          </a:p>
          <a:p>
            <a:pPr lvl="3"/>
            <a:r>
              <a:rPr lang="en-US" sz="1800" dirty="0"/>
              <a:t>./</a:t>
            </a:r>
            <a:r>
              <a:rPr lang="en-US" sz="1800" dirty="0" err="1"/>
              <a:t>parfilekmer</a:t>
            </a:r>
            <a:r>
              <a:rPr lang="en-US" sz="1800" dirty="0"/>
              <a:t> -</a:t>
            </a:r>
            <a:r>
              <a:rPr lang="en-US" sz="1800" dirty="0" err="1"/>
              <a:t>nl</a:t>
            </a:r>
            <a:r>
              <a:rPr lang="en-US" sz="1800" dirty="0"/>
              <a:t> 2 –-k=10                       # can also change k</a:t>
            </a:r>
          </a:p>
          <a:p>
            <a:pPr lvl="3"/>
            <a:endParaRPr lang="en-US" sz="1800" dirty="0"/>
          </a:p>
          <a:p>
            <a:r>
              <a:rPr lang="en-US" sz="2400" b="1" dirty="0"/>
              <a:t>Concepts illustrated</a:t>
            </a:r>
          </a:p>
          <a:p>
            <a:pPr lvl="1"/>
            <a:r>
              <a:rPr lang="en-US" sz="2800" dirty="0"/>
              <a:t>'</a:t>
            </a:r>
            <a:r>
              <a:rPr lang="en-US" sz="2800" dirty="0" err="1"/>
              <a:t>forall</a:t>
            </a:r>
            <a:r>
              <a:rPr lang="en-US" sz="2800" dirty="0"/>
              <a:t>' provides distributed and shared memory parallelism when do a '</a:t>
            </a:r>
            <a:r>
              <a:rPr lang="en-US" sz="2800" dirty="0" err="1"/>
              <a:t>forall</a:t>
            </a:r>
            <a:r>
              <a:rPr lang="en-US" sz="2800" dirty="0"/>
              <a:t>' over the Block distributed array</a:t>
            </a:r>
          </a:p>
          <a:p>
            <a:pPr lvl="1"/>
            <a:r>
              <a:rPr lang="en-US" sz="2800" dirty="0"/>
              <a:t>No puts and gets happening yet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42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Processing Files in Parallel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224E34-6EE7-F0BF-5361-97771645613C}"/>
              </a:ext>
            </a:extLst>
          </p:cNvPr>
          <p:cNvSpPr txBox="1"/>
          <p:nvPr/>
        </p:nvSpPr>
        <p:spPr>
          <a:xfrm>
            <a:off x="8515350" y="123174"/>
            <a:ext cx="3371850" cy="469359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make run-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parfilekmer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558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C26777-1EA0-45E3-3513-6C89C93581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0" y="999160"/>
            <a:ext cx="11525249" cy="5302651"/>
          </a:xfrm>
        </p:spPr>
        <p:txBody>
          <a:bodyPr/>
          <a:lstStyle/>
          <a:p>
            <a:r>
              <a:rPr lang="en-US" sz="2400" dirty="0"/>
              <a:t>Compile and run Chapel programs</a:t>
            </a:r>
          </a:p>
          <a:p>
            <a:r>
              <a:rPr lang="en-US" sz="2400" dirty="0"/>
              <a:t>Familiarity with the Chapel execution model including how to run codes in parallel on a single node, across nodes, and both</a:t>
            </a:r>
          </a:p>
          <a:p>
            <a:endParaRPr lang="en-US" sz="2400" dirty="0"/>
          </a:p>
          <a:p>
            <a:r>
              <a:rPr lang="en-US" sz="2400" dirty="0"/>
              <a:t>Learn Chapel concepts by compiling and running provided code examples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Serial code using map/dictionary, (k-</a:t>
            </a:r>
            <a:r>
              <a:rPr lang="en-US" sz="2400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mer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counting from bioinformatics)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Parallelism and locality in Chapel</a:t>
            </a:r>
          </a:p>
          <a:p>
            <a:pPr lvl="1">
              <a:buFont typeface="Wingdings" pitchFamily="2" charset="2"/>
              <a:buChar char="ü"/>
            </a:pP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Distributed parallelism and 1D arrays, (processing files in parallel)</a:t>
            </a:r>
          </a:p>
          <a:p>
            <a:pPr lvl="1"/>
            <a:r>
              <a:rPr lang="en-US" sz="2400" dirty="0"/>
              <a:t>Distributed parallelism and 2D arrays, (heat diffusion problem will see in UPC++ and CAF)</a:t>
            </a:r>
          </a:p>
          <a:p>
            <a:pPr lvl="1"/>
            <a:r>
              <a:rPr lang="en-US" sz="2400" dirty="0"/>
              <a:t>Distributed parallel image processing, (coral reef diversity example)</a:t>
            </a:r>
          </a:p>
          <a:p>
            <a:pPr lvl="1"/>
            <a:r>
              <a:rPr lang="en-US" sz="2400" dirty="0"/>
              <a:t>GPU parallelism (stream example)</a:t>
            </a:r>
          </a:p>
          <a:p>
            <a:endParaRPr lang="en-US" sz="2400" dirty="0"/>
          </a:p>
          <a:p>
            <a:r>
              <a:rPr lang="en-US" sz="2400" dirty="0"/>
              <a:t>Where to get help and how you can participate in the Chapel community</a:t>
            </a:r>
          </a:p>
          <a:p>
            <a:pPr lvl="1"/>
            <a:endParaRPr lang="en-US" sz="2600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3A37D4-4256-1EEF-3B4D-E32793D3A98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43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206258-3B62-07EA-3360-27FBA913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For Today's Chapel Tutorial</a:t>
            </a:r>
          </a:p>
        </p:txBody>
      </p:sp>
    </p:spTree>
    <p:extLst>
      <p:ext uri="{BB962C8B-B14F-4D97-AF65-F5344CB8AC3E}">
        <p14:creationId xmlns:p14="http://schemas.microsoft.com/office/powerpoint/2010/main" val="2891242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>
            <a:extLst>
              <a:ext uri="{FF2B5EF4-FFF2-40B4-BE49-F238E27FC236}">
                <a16:creationId xmlns:a16="http://schemas.microsoft.com/office/drawing/2014/main" id="{B322A6CF-22CB-2C4D-8CDA-43F484522BF9}"/>
              </a:ext>
            </a:extLst>
          </p:cNvPr>
          <p:cNvSpPr/>
          <p:nvPr/>
        </p:nvSpPr>
        <p:spPr bwMode="ltGray">
          <a:xfrm flipV="1">
            <a:off x="8001000" y="3505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07B6E9-751F-3041-8671-965204080D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Note 1: Variables are allocated on the locale where the task is running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Supports a Global Namespace with Puts and Gets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768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x, y, z: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int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…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398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7DF8B1-F95F-2947-952D-35B149788DF6}"/>
              </a:ext>
            </a:extLst>
          </p:cNvPr>
          <p:cNvGrpSpPr/>
          <p:nvPr/>
        </p:nvGrpSpPr>
        <p:grpSpPr>
          <a:xfrm>
            <a:off x="7162800" y="1322487"/>
            <a:ext cx="2182713" cy="2182713"/>
            <a:chOff x="7209705" y="1017686"/>
            <a:chExt cx="2411313" cy="24113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01F2C5-32B6-1248-B2D7-BAA765E0B8F1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3B542A-13D5-2F4F-B33E-5C4D3FEA2241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17BCB3-5B90-BA44-BB9A-2B68CC89C534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D06FC2-92F3-9C4E-9C39-93C29E4E38B3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9B531-C76E-9541-ACBC-59E5011C2FCB}"/>
              </a:ext>
            </a:extLst>
          </p:cNvPr>
          <p:cNvSpPr/>
          <p:nvPr/>
        </p:nvSpPr>
        <p:spPr>
          <a:xfrm>
            <a:off x="9628287" y="3989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x</a:t>
            </a:r>
          </a:p>
          <a:p>
            <a:b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y</a:t>
            </a:r>
          </a:p>
          <a:p>
            <a:br>
              <a:rPr lang="en-US" sz="1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z</a:t>
            </a:r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A992B7-51F1-F847-9921-F08E4D24A76D}"/>
              </a:ext>
            </a:extLst>
          </p:cNvPr>
          <p:cNvSpPr/>
          <p:nvPr/>
        </p:nvSpPr>
        <p:spPr bwMode="ltGray">
          <a:xfrm>
            <a:off x="10877288" y="4274464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BE3D38-922B-CF4D-A113-15D836FF9609}"/>
              </a:ext>
            </a:extLst>
          </p:cNvPr>
          <p:cNvSpPr/>
          <p:nvPr/>
        </p:nvSpPr>
        <p:spPr bwMode="ltGray">
          <a:xfrm>
            <a:off x="10877288" y="4746092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C78436-0AF0-3B4B-A333-6274987D1A04}"/>
              </a:ext>
            </a:extLst>
          </p:cNvPr>
          <p:cNvSpPr/>
          <p:nvPr/>
        </p:nvSpPr>
        <p:spPr bwMode="ltGray">
          <a:xfrm>
            <a:off x="10877288" y="5217720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625CCC8-9ED3-A14D-A719-3CDAC029DF26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421"/>
            <a:fld id="{104FC826-72BB-4AF1-BA01-A94F7396A7DC}" type="slidenum">
              <a:rPr lang="en-US" smtClean="0"/>
              <a:pPr defTabSz="1088421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61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  <p:bldP spid="13" grpId="0" animBg="1"/>
      <p:bldP spid="14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>
            <a:extLst>
              <a:ext uri="{FF2B5EF4-FFF2-40B4-BE49-F238E27FC236}">
                <a16:creationId xmlns:a16="http://schemas.microsoft.com/office/drawing/2014/main" id="{B322A6CF-22CB-2C4D-8CDA-43F484522BF9}"/>
              </a:ext>
            </a:extLst>
          </p:cNvPr>
          <p:cNvSpPr/>
          <p:nvPr/>
        </p:nvSpPr>
        <p:spPr bwMode="ltGray">
          <a:xfrm flipV="1">
            <a:off x="8001000" y="3505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4D4674-1D67-A841-89D0-D5DF41D64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Note 2: Tasks can refer to lexically visible variables, whether local or remote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Supports a Global Namespace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768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tx1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398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7DF8B1-F95F-2947-952D-35B149788DF6}"/>
              </a:ext>
            </a:extLst>
          </p:cNvPr>
          <p:cNvGrpSpPr/>
          <p:nvPr/>
        </p:nvGrpSpPr>
        <p:grpSpPr>
          <a:xfrm>
            <a:off x="7162800" y="1322487"/>
            <a:ext cx="2182713" cy="2182713"/>
            <a:chOff x="7209705" y="1017686"/>
            <a:chExt cx="2411313" cy="24113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01F2C5-32B6-1248-B2D7-BAA765E0B8F1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3B542A-13D5-2F4F-B33E-5C4D3FEA2241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17BCB3-5B90-BA44-BB9A-2B68CC89C534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D06FC2-92F3-9C4E-9C39-93C29E4E38B3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9B531-C76E-9541-ACBC-59E5011C2FCB}"/>
              </a:ext>
            </a:extLst>
          </p:cNvPr>
          <p:cNvSpPr/>
          <p:nvPr/>
        </p:nvSpPr>
        <p:spPr>
          <a:xfrm>
            <a:off x="9631534" y="3989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D4E0E8-ACAE-2F4A-89E5-E9711D4437A5}"/>
              </a:ext>
            </a:extLst>
          </p:cNvPr>
          <p:cNvSpPr txBox="1"/>
          <p:nvPr/>
        </p:nvSpPr>
        <p:spPr>
          <a:xfrm>
            <a:off x="9712507" y="4535692"/>
            <a:ext cx="2014272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sz="1200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sz="1200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sz="1200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sz="1200" b="1" dirty="0">
                <a:solidFill>
                  <a:schemeClr val="tx1"/>
                </a:solidFill>
                <a:latin typeface="Courier New"/>
                <a:cs typeface="Courier New"/>
              </a:rPr>
              <a:t>"</a:t>
            </a:r>
            <a:r>
              <a:rPr lang="en-US" sz="1200" dirty="0">
                <a:solidFill>
                  <a:schemeClr val="tx1"/>
                </a:solidFill>
                <a:latin typeface="Courier New"/>
                <a:cs typeface="Courier New"/>
              </a:rPr>
              <a:t>Adding…</a:t>
            </a:r>
            <a:endParaRPr lang="en-US" sz="1200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  total += </a:t>
            </a:r>
            <a:r>
              <a:rPr lang="en-US" sz="1200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computi</a:t>
            </a: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…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sz="1200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sz="12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43A9E86-3B38-C545-AC48-35B769E653F9}"/>
              </a:ext>
            </a:extLst>
          </p:cNvPr>
          <p:cNvCxnSpPr>
            <a:cxnSpLocks/>
            <a:stCxn id="16" idx="2"/>
            <a:endCxn id="42" idx="0"/>
          </p:cNvCxnSpPr>
          <p:nvPr/>
        </p:nvCxnSpPr>
        <p:spPr>
          <a:xfrm>
            <a:off x="10722891" y="3541320"/>
            <a:ext cx="0" cy="448167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rocess 15">
            <a:extLst>
              <a:ext uri="{FF2B5EF4-FFF2-40B4-BE49-F238E27FC236}">
                <a16:creationId xmlns:a16="http://schemas.microsoft.com/office/drawing/2014/main" id="{8BC67596-3520-7E45-B0E4-D969139DB3B3}"/>
              </a:ext>
            </a:extLst>
          </p:cNvPr>
          <p:cNvSpPr/>
          <p:nvPr/>
        </p:nvSpPr>
        <p:spPr bwMode="ltGray">
          <a:xfrm>
            <a:off x="9641576" y="2590800"/>
            <a:ext cx="2162629" cy="95052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code runs on locale 1, but refers to values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stored on locale 0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1148B5-B46D-2148-8840-98ACAE5E2EDD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9345513" y="2743200"/>
            <a:ext cx="296063" cy="32286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65C60FE-31E6-DD45-BB2D-76626441A766}"/>
              </a:ext>
            </a:extLst>
          </p:cNvPr>
          <p:cNvSpPr txBox="1">
            <a:spLocks/>
          </p:cNvSpPr>
          <p:nvPr/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205699" indent="-205699" algn="l" defTabSz="914400" rtl="0" eaLnBrk="1" latinLnBrk="0" hangingPunct="1">
              <a:lnSpc>
                <a:spcPct val="90000"/>
              </a:lnSpc>
              <a:buSzPct val="120000"/>
              <a:buFontTx/>
              <a:buBlip>
                <a:blip r:embed="rId2"/>
              </a:buBlip>
              <a:defRPr sz="2000" kern="1200" cap="all" normalizeH="0" baseline="10000">
                <a:solidFill>
                  <a:schemeClr val="bg2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8421"/>
            <a:fld id="{104FC826-72BB-4AF1-BA01-A94F7396A7DC}" type="slidenum">
              <a:rPr lang="en-US" smtClean="0"/>
              <a:pPr defTabSz="1088421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45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ent Arrow 6">
            <a:extLst>
              <a:ext uri="{FF2B5EF4-FFF2-40B4-BE49-F238E27FC236}">
                <a16:creationId xmlns:a16="http://schemas.microsoft.com/office/drawing/2014/main" id="{B322A6CF-22CB-2C4D-8CDA-43F484522BF9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7DF8B1-F95F-2947-952D-35B149788DF6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01F2C5-32B6-1248-B2D7-BAA765E0B8F1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43B542A-13D5-2F4F-B33E-5C4D3FEA2241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17BCB3-5B90-BA44-BB9A-2B68CC89C534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9D06FC2-92F3-9C4E-9C39-93C29E4E38B3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A59B531-C76E-9541-ACBC-59E5011C2FCB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</p:spTree>
    <p:extLst>
      <p:ext uri="{BB962C8B-B14F-4D97-AF65-F5344CB8AC3E}">
        <p14:creationId xmlns:p14="http://schemas.microsoft.com/office/powerpoint/2010/main" val="105700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4" name="Process 13">
            <a:extLst>
              <a:ext uri="{FF2B5EF4-FFF2-40B4-BE49-F238E27FC236}">
                <a16:creationId xmlns:a16="http://schemas.microsoft.com/office/drawing/2014/main" id="{F7A3F18B-BA36-0642-ABD2-9249B6BBB346}"/>
              </a:ext>
            </a:extLst>
          </p:cNvPr>
          <p:cNvSpPr/>
          <p:nvPr/>
        </p:nvSpPr>
        <p:spPr bwMode="ltGray">
          <a:xfrm>
            <a:off x="381000" y="3300692"/>
            <a:ext cx="6629400" cy="1423707"/>
          </a:xfrm>
          <a:prstGeom prst="flowChartProcess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EFEABE3-4651-274E-9756-A0C6145EB0A5}"/>
              </a:ext>
            </a:extLst>
          </p:cNvPr>
          <p:cNvSpPr/>
          <p:nvPr/>
        </p:nvSpPr>
        <p:spPr bwMode="ltGray">
          <a:xfrm>
            <a:off x="2698231" y="2925918"/>
            <a:ext cx="4191000" cy="276009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outer-scope variables are referenced?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180078E0-5158-3D49-AAE4-413C7A6069D6}"/>
              </a:ext>
            </a:extLst>
          </p:cNvPr>
          <p:cNvSpPr/>
          <p:nvPr/>
        </p:nvSpPr>
        <p:spPr bwMode="ltGray">
          <a:xfrm>
            <a:off x="1219200" y="3385048"/>
            <a:ext cx="685800" cy="211531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798C522F-A626-F14B-A3BF-A214F13917B1}"/>
              </a:ext>
            </a:extLst>
          </p:cNvPr>
          <p:cNvSpPr/>
          <p:nvPr/>
        </p:nvSpPr>
        <p:spPr bwMode="ltGray">
          <a:xfrm>
            <a:off x="1371600" y="3666514"/>
            <a:ext cx="1066800" cy="211530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5D246FB0-7BB6-B048-9F9D-063AB729BC63}"/>
              </a:ext>
            </a:extLst>
          </p:cNvPr>
          <p:cNvSpPr/>
          <p:nvPr/>
        </p:nvSpPr>
        <p:spPr bwMode="ltGray">
          <a:xfrm>
            <a:off x="914400" y="4153278"/>
            <a:ext cx="838200" cy="295887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7183261" y="3352800"/>
            <a:ext cx="1864499" cy="1866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</p:spTree>
    <p:extLst>
      <p:ext uri="{BB962C8B-B14F-4D97-AF65-F5344CB8AC3E}">
        <p14:creationId xmlns:p14="http://schemas.microsoft.com/office/powerpoint/2010/main" val="30642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4" name="Process 13">
            <a:extLst>
              <a:ext uri="{FF2B5EF4-FFF2-40B4-BE49-F238E27FC236}">
                <a16:creationId xmlns:a16="http://schemas.microsoft.com/office/drawing/2014/main" id="{F7A3F18B-BA36-0642-ABD2-9249B6BBB346}"/>
              </a:ext>
            </a:extLst>
          </p:cNvPr>
          <p:cNvSpPr/>
          <p:nvPr/>
        </p:nvSpPr>
        <p:spPr bwMode="ltGray">
          <a:xfrm>
            <a:off x="381000" y="3300692"/>
            <a:ext cx="6629400" cy="1423707"/>
          </a:xfrm>
          <a:prstGeom prst="flowChartProcess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EFEABE3-4651-274E-9756-A0C6145EB0A5}"/>
              </a:ext>
            </a:extLst>
          </p:cNvPr>
          <p:cNvSpPr/>
          <p:nvPr/>
        </p:nvSpPr>
        <p:spPr bwMode="ltGray">
          <a:xfrm>
            <a:off x="2698231" y="2925918"/>
            <a:ext cx="4191000" cy="276009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outer-scope variables are referenced?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180078E0-5158-3D49-AAE4-413C7A6069D6}"/>
              </a:ext>
            </a:extLst>
          </p:cNvPr>
          <p:cNvSpPr/>
          <p:nvPr/>
        </p:nvSpPr>
        <p:spPr bwMode="ltGray">
          <a:xfrm>
            <a:off x="1219200" y="3385048"/>
            <a:ext cx="685800" cy="211531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798C522F-A626-F14B-A3BF-A214F13917B1}"/>
              </a:ext>
            </a:extLst>
          </p:cNvPr>
          <p:cNvSpPr/>
          <p:nvPr/>
        </p:nvSpPr>
        <p:spPr bwMode="ltGray">
          <a:xfrm>
            <a:off x="1371600" y="3666514"/>
            <a:ext cx="1066800" cy="211530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5D246FB0-7BB6-B048-9F9D-063AB729BC63}"/>
              </a:ext>
            </a:extLst>
          </p:cNvPr>
          <p:cNvSpPr/>
          <p:nvPr/>
        </p:nvSpPr>
        <p:spPr bwMode="ltGray">
          <a:xfrm>
            <a:off x="914400" y="4153278"/>
            <a:ext cx="838200" cy="295887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7183261" y="3352800"/>
            <a:ext cx="1864499" cy="1866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33" name="Process 32">
            <a:extLst>
              <a:ext uri="{FF2B5EF4-FFF2-40B4-BE49-F238E27FC236}">
                <a16:creationId xmlns:a16="http://schemas.microsoft.com/office/drawing/2014/main" id="{7A962733-1DB6-B34D-992E-39FE8E0D5E5F}"/>
              </a:ext>
            </a:extLst>
          </p:cNvPr>
          <p:cNvSpPr/>
          <p:nvPr/>
        </p:nvSpPr>
        <p:spPr bwMode="ltGray">
          <a:xfrm>
            <a:off x="1066800" y="4876800"/>
            <a:ext cx="4572000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constant?  Can capture these by value.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B1DD38-A8DE-804F-8C3F-613A2697CDC5}"/>
              </a:ext>
            </a:extLst>
          </p:cNvPr>
          <p:cNvSpPr/>
          <p:nvPr/>
        </p:nvSpPr>
        <p:spPr bwMode="ltGray">
          <a:xfrm>
            <a:off x="8369586" y="39624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2754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4" name="Process 13">
            <a:extLst>
              <a:ext uri="{FF2B5EF4-FFF2-40B4-BE49-F238E27FC236}">
                <a16:creationId xmlns:a16="http://schemas.microsoft.com/office/drawing/2014/main" id="{F7A3F18B-BA36-0642-ABD2-9249B6BBB346}"/>
              </a:ext>
            </a:extLst>
          </p:cNvPr>
          <p:cNvSpPr/>
          <p:nvPr/>
        </p:nvSpPr>
        <p:spPr bwMode="ltGray">
          <a:xfrm>
            <a:off x="381000" y="3300692"/>
            <a:ext cx="6629400" cy="1423707"/>
          </a:xfrm>
          <a:prstGeom prst="flowChartProcess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EFEABE3-4651-274E-9756-A0C6145EB0A5}"/>
              </a:ext>
            </a:extLst>
          </p:cNvPr>
          <p:cNvSpPr/>
          <p:nvPr/>
        </p:nvSpPr>
        <p:spPr bwMode="ltGray">
          <a:xfrm>
            <a:off x="2698231" y="2925918"/>
            <a:ext cx="4191000" cy="276009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outer-scope variables are referenced?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180078E0-5158-3D49-AAE4-413C7A6069D6}"/>
              </a:ext>
            </a:extLst>
          </p:cNvPr>
          <p:cNvSpPr/>
          <p:nvPr/>
        </p:nvSpPr>
        <p:spPr bwMode="ltGray">
          <a:xfrm>
            <a:off x="1219200" y="3385048"/>
            <a:ext cx="685800" cy="211531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798C522F-A626-F14B-A3BF-A214F13917B1}"/>
              </a:ext>
            </a:extLst>
          </p:cNvPr>
          <p:cNvSpPr/>
          <p:nvPr/>
        </p:nvSpPr>
        <p:spPr bwMode="ltGray">
          <a:xfrm>
            <a:off x="1371600" y="3666514"/>
            <a:ext cx="1066800" cy="211530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5D246FB0-7BB6-B048-9F9D-063AB729BC63}"/>
              </a:ext>
            </a:extLst>
          </p:cNvPr>
          <p:cNvSpPr/>
          <p:nvPr/>
        </p:nvSpPr>
        <p:spPr bwMode="ltGray">
          <a:xfrm>
            <a:off x="914400" y="4153278"/>
            <a:ext cx="838200" cy="295887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7183261" y="3352800"/>
            <a:ext cx="1864499" cy="1866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33" name="Process 32">
            <a:extLst>
              <a:ext uri="{FF2B5EF4-FFF2-40B4-BE49-F238E27FC236}">
                <a16:creationId xmlns:a16="http://schemas.microsoft.com/office/drawing/2014/main" id="{7A962733-1DB6-B34D-992E-39FE8E0D5E5F}"/>
              </a:ext>
            </a:extLst>
          </p:cNvPr>
          <p:cNvSpPr/>
          <p:nvPr/>
        </p:nvSpPr>
        <p:spPr bwMode="ltGray">
          <a:xfrm>
            <a:off x="1066800" y="4876800"/>
            <a:ext cx="4572000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constant?  Can capture these by value.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B1DD38-A8DE-804F-8C3F-613A2697CDC5}"/>
              </a:ext>
            </a:extLst>
          </p:cNvPr>
          <p:cNvSpPr/>
          <p:nvPr/>
        </p:nvSpPr>
        <p:spPr bwMode="ltGray">
          <a:xfrm>
            <a:off x="8369586" y="39624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CA9DCB-C780-9A44-9ABE-B02F7C02B515}"/>
              </a:ext>
            </a:extLst>
          </p:cNvPr>
          <p:cNvSpPr/>
          <p:nvPr/>
        </p:nvSpPr>
        <p:spPr bwMode="ltGray">
          <a:xfrm>
            <a:off x="8365659" y="35052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6" name="Process 25">
            <a:extLst>
              <a:ext uri="{FF2B5EF4-FFF2-40B4-BE49-F238E27FC236}">
                <a16:creationId xmlns:a16="http://schemas.microsoft.com/office/drawing/2014/main" id="{539F6275-BC06-544C-B39E-19126D9B71D5}"/>
              </a:ext>
            </a:extLst>
          </p:cNvPr>
          <p:cNvSpPr/>
          <p:nvPr/>
        </p:nvSpPr>
        <p:spPr bwMode="ltGray">
          <a:xfrm>
            <a:off x="1479274" y="5334000"/>
            <a:ext cx="5409957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MCM-safe to cache?  Can capture these by value.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D3B17-7D44-2B41-860A-79DC16660642}"/>
              </a:ext>
            </a:extLst>
          </p:cNvPr>
          <p:cNvSpPr txBox="1"/>
          <p:nvPr/>
        </p:nvSpPr>
        <p:spPr>
          <a:xfrm>
            <a:off x="2690071" y="6324600"/>
            <a:ext cx="7507183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MCM = Memory Consistency Model    </a:t>
            </a:r>
            <a:r>
              <a:rPr lang="en-US" dirty="0">
                <a:solidFill>
                  <a:schemeClr val="bg1"/>
                </a:solidFill>
              </a:rPr>
              <a:t>|   R[D]MA = Remote [Direct] Memory Access</a:t>
            </a:r>
          </a:p>
        </p:txBody>
      </p:sp>
    </p:spTree>
    <p:extLst>
      <p:ext uri="{BB962C8B-B14F-4D97-AF65-F5344CB8AC3E}">
        <p14:creationId xmlns:p14="http://schemas.microsoft.com/office/powerpoint/2010/main" val="22092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124B6E-C7EC-2E48-AF99-2B3CE2A932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11409794" cy="524924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CHAMPS: </a:t>
            </a:r>
            <a:r>
              <a:rPr lang="en-US" dirty="0"/>
              <a:t>Computational Fluid Dynamics framework for airplane simulation</a:t>
            </a:r>
          </a:p>
          <a:p>
            <a:pPr lvl="1"/>
            <a:r>
              <a:rPr lang="en-US" dirty="0"/>
              <a:t>Professor Eric </a:t>
            </a:r>
            <a:r>
              <a:rPr lang="en-US" dirty="0" err="1"/>
              <a:t>Laurendeau’s</a:t>
            </a:r>
            <a:r>
              <a:rPr lang="en-US" dirty="0"/>
              <a:t> team at Polytechnique Montreal</a:t>
            </a:r>
          </a:p>
          <a:p>
            <a:pPr lvl="1"/>
            <a:r>
              <a:rPr lang="en-US" dirty="0"/>
              <a:t>Performance: achieves competitive results </a:t>
            </a:r>
            <a:r>
              <a:rPr lang="en-US" dirty="0" err="1"/>
              <a:t>w.r.t.</a:t>
            </a:r>
            <a:r>
              <a:rPr lang="en-US" dirty="0"/>
              <a:t> established, world-class frameworks from Stanford, MIT, etc.</a:t>
            </a:r>
          </a:p>
          <a:p>
            <a:pPr lvl="1"/>
            <a:r>
              <a:rPr lang="en-US" dirty="0"/>
              <a:t>Programmability: "</a:t>
            </a:r>
            <a:r>
              <a:rPr lang="en-US" sz="2000" i="1" dirty="0"/>
              <a:t>We ask students at the master's degree to do stuff that would take 2 years and they do it in 3 months."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/>
              <a:t>Arkouda</a:t>
            </a:r>
            <a:r>
              <a:rPr lang="en-US" b="1" dirty="0"/>
              <a:t>: </a:t>
            </a:r>
            <a:r>
              <a:rPr lang="en-US" dirty="0"/>
              <a:t>data analytics framework (</a:t>
            </a:r>
            <a:r>
              <a:rPr lang="en-US" dirty="0">
                <a:hlinkClick r:id="rId3"/>
              </a:rPr>
              <a:t>https://github.com/Bears-R-Us/arkouda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Mike Merrill, Bill Reus, et al., US DOD</a:t>
            </a:r>
          </a:p>
          <a:p>
            <a:pPr lvl="1"/>
            <a:r>
              <a:rPr lang="en-US" dirty="0"/>
              <a:t>Python front end client, Chapel server that processes dozens of terabytes in seconds</a:t>
            </a:r>
          </a:p>
          <a:p>
            <a:pPr lvl="1"/>
            <a:r>
              <a:rPr lang="en-US" dirty="0"/>
              <a:t>April 2023: 1200 GiB/s for </a:t>
            </a:r>
            <a:r>
              <a:rPr lang="en-US" dirty="0" err="1"/>
              <a:t>argsort</a:t>
            </a:r>
            <a:r>
              <a:rPr lang="en-US" dirty="0"/>
              <a:t> on an HPE EX system</a:t>
            </a:r>
          </a:p>
          <a:p>
            <a:pPr marL="2286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Recent Journal Paper on using Chapel for calibrating hydrologic models</a:t>
            </a:r>
          </a:p>
          <a:p>
            <a:pPr lvl="1"/>
            <a:r>
              <a:rPr lang="en-US" dirty="0" err="1"/>
              <a:t>Marjan</a:t>
            </a:r>
            <a:r>
              <a:rPr lang="en-US" dirty="0"/>
              <a:t> </a:t>
            </a:r>
            <a:r>
              <a:rPr lang="en-US" dirty="0" err="1"/>
              <a:t>Asgari</a:t>
            </a:r>
            <a:r>
              <a:rPr lang="en-US" dirty="0"/>
              <a:t> et al, "</a:t>
            </a:r>
            <a:r>
              <a:rPr lang="en-US" sz="1800" dirty="0">
                <a:effectLst/>
                <a:latin typeface="CharisSIL"/>
              </a:rPr>
              <a:t>Development of a knowledge-sharing parallel computing approach for calibrating distributed watershed hydrologic models", Environmental Modeling and Software.</a:t>
            </a:r>
            <a:endParaRPr lang="en-US" dirty="0"/>
          </a:p>
          <a:p>
            <a:pPr lvl="1"/>
            <a:r>
              <a:rPr lang="en-US" dirty="0"/>
              <a:t>They report super-linear speedup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A6ADA2-2E29-AD48-8C4F-084BAC8C7A2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C094B5-BAFB-8B4D-967B-CDE4E395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Highlights of Chapel Usage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98524-5894-9640-8F9C-89C69E3091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0623" y="188742"/>
            <a:ext cx="2620816" cy="141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909385-7BC5-964C-241D-860C500F1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636" y="2436085"/>
            <a:ext cx="1881909" cy="17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21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9414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4" name="Process 13">
            <a:extLst>
              <a:ext uri="{FF2B5EF4-FFF2-40B4-BE49-F238E27FC236}">
                <a16:creationId xmlns:a16="http://schemas.microsoft.com/office/drawing/2014/main" id="{F7A3F18B-BA36-0642-ABD2-9249B6BBB346}"/>
              </a:ext>
            </a:extLst>
          </p:cNvPr>
          <p:cNvSpPr/>
          <p:nvPr/>
        </p:nvSpPr>
        <p:spPr bwMode="ltGray">
          <a:xfrm>
            <a:off x="381000" y="3300692"/>
            <a:ext cx="6629400" cy="1423707"/>
          </a:xfrm>
          <a:prstGeom prst="flowChartProcess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2EFEABE3-4651-274E-9756-A0C6145EB0A5}"/>
              </a:ext>
            </a:extLst>
          </p:cNvPr>
          <p:cNvSpPr/>
          <p:nvPr/>
        </p:nvSpPr>
        <p:spPr bwMode="ltGray">
          <a:xfrm>
            <a:off x="2698231" y="2925918"/>
            <a:ext cx="4191000" cy="276009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outer-scope variables are referenced?</a:t>
            </a:r>
          </a:p>
        </p:txBody>
      </p:sp>
      <p:sp>
        <p:nvSpPr>
          <p:cNvPr id="19" name="Process 18">
            <a:extLst>
              <a:ext uri="{FF2B5EF4-FFF2-40B4-BE49-F238E27FC236}">
                <a16:creationId xmlns:a16="http://schemas.microsoft.com/office/drawing/2014/main" id="{180078E0-5158-3D49-AAE4-413C7A6069D6}"/>
              </a:ext>
            </a:extLst>
          </p:cNvPr>
          <p:cNvSpPr/>
          <p:nvPr/>
        </p:nvSpPr>
        <p:spPr bwMode="ltGray">
          <a:xfrm>
            <a:off x="1219200" y="3385048"/>
            <a:ext cx="685800" cy="211531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0" name="Process 19">
            <a:extLst>
              <a:ext uri="{FF2B5EF4-FFF2-40B4-BE49-F238E27FC236}">
                <a16:creationId xmlns:a16="http://schemas.microsoft.com/office/drawing/2014/main" id="{798C522F-A626-F14B-A3BF-A214F13917B1}"/>
              </a:ext>
            </a:extLst>
          </p:cNvPr>
          <p:cNvSpPr/>
          <p:nvPr/>
        </p:nvSpPr>
        <p:spPr bwMode="ltGray">
          <a:xfrm>
            <a:off x="1371600" y="3666514"/>
            <a:ext cx="1066800" cy="211530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Process 20">
            <a:extLst>
              <a:ext uri="{FF2B5EF4-FFF2-40B4-BE49-F238E27FC236}">
                <a16:creationId xmlns:a16="http://schemas.microsoft.com/office/drawing/2014/main" id="{5D246FB0-7BB6-B048-9F9D-063AB729BC63}"/>
              </a:ext>
            </a:extLst>
          </p:cNvPr>
          <p:cNvSpPr/>
          <p:nvPr/>
        </p:nvSpPr>
        <p:spPr bwMode="ltGray">
          <a:xfrm>
            <a:off x="914400" y="4153278"/>
            <a:ext cx="838200" cy="295887"/>
          </a:xfrm>
          <a:prstGeom prst="flowChartProcess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084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7183261" y="3352800"/>
            <a:ext cx="1864499" cy="1866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33" name="Process 32">
            <a:extLst>
              <a:ext uri="{FF2B5EF4-FFF2-40B4-BE49-F238E27FC236}">
                <a16:creationId xmlns:a16="http://schemas.microsoft.com/office/drawing/2014/main" id="{7A962733-1DB6-B34D-992E-39FE8E0D5E5F}"/>
              </a:ext>
            </a:extLst>
          </p:cNvPr>
          <p:cNvSpPr/>
          <p:nvPr/>
        </p:nvSpPr>
        <p:spPr bwMode="ltGray">
          <a:xfrm>
            <a:off x="1066800" y="4876800"/>
            <a:ext cx="4572000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constant?  Can capture these by value.</a:t>
            </a:r>
          </a:p>
        </p:txBody>
      </p:sp>
      <p:sp>
        <p:nvSpPr>
          <p:cNvPr id="34" name="Process 33">
            <a:extLst>
              <a:ext uri="{FF2B5EF4-FFF2-40B4-BE49-F238E27FC236}">
                <a16:creationId xmlns:a16="http://schemas.microsoft.com/office/drawing/2014/main" id="{B9E57ED2-FDE9-7B4E-A3A5-D7314B4BA2DD}"/>
              </a:ext>
            </a:extLst>
          </p:cNvPr>
          <p:cNvSpPr/>
          <p:nvPr/>
        </p:nvSpPr>
        <p:spPr bwMode="ltGray">
          <a:xfrm>
            <a:off x="1479274" y="5334000"/>
            <a:ext cx="5409957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Which are MCM-safe to cache?  Can capture these by value.</a:t>
            </a:r>
          </a:p>
        </p:txBody>
      </p:sp>
      <p:sp>
        <p:nvSpPr>
          <p:cNvPr id="35" name="Process 34">
            <a:extLst>
              <a:ext uri="{FF2B5EF4-FFF2-40B4-BE49-F238E27FC236}">
                <a16:creationId xmlns:a16="http://schemas.microsoft.com/office/drawing/2014/main" id="{3E86E849-B7E3-5642-BF2F-A2C808935C35}"/>
              </a:ext>
            </a:extLst>
          </p:cNvPr>
          <p:cNvSpPr/>
          <p:nvPr/>
        </p:nvSpPr>
        <p:spPr bwMode="ltGray">
          <a:xfrm>
            <a:off x="1905000" y="5791200"/>
            <a:ext cx="6918588" cy="342413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remains?  Have these refer to the original, using R[D]MA to access.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B1DD38-A8DE-804F-8C3F-613A2697CDC5}"/>
              </a:ext>
            </a:extLst>
          </p:cNvPr>
          <p:cNvSpPr/>
          <p:nvPr/>
        </p:nvSpPr>
        <p:spPr bwMode="ltGray">
          <a:xfrm>
            <a:off x="8369586" y="39624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CA9DCB-C780-9A44-9ABE-B02F7C02B515}"/>
              </a:ext>
            </a:extLst>
          </p:cNvPr>
          <p:cNvSpPr/>
          <p:nvPr/>
        </p:nvSpPr>
        <p:spPr bwMode="ltGray">
          <a:xfrm>
            <a:off x="8365659" y="3505200"/>
            <a:ext cx="620784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3D0A50-63D4-9B4D-B7B8-1700D93C12B5}"/>
              </a:ext>
            </a:extLst>
          </p:cNvPr>
          <p:cNvSpPr/>
          <p:nvPr/>
        </p:nvSpPr>
        <p:spPr bwMode="ltGray">
          <a:xfrm>
            <a:off x="8651148" y="4436826"/>
            <a:ext cx="344880" cy="344880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5D3A692-6586-1145-BDA8-4497217C9249}"/>
              </a:ext>
            </a:extLst>
          </p:cNvPr>
          <p:cNvCxnSpPr>
            <a:cxnSpLocks/>
            <a:endCxn id="11" idx="3"/>
          </p:cNvCxnSpPr>
          <p:nvPr/>
        </p:nvCxnSpPr>
        <p:spPr>
          <a:xfrm rot="5400000" flipH="1" flipV="1">
            <a:off x="7675821" y="3064889"/>
            <a:ext cx="2692146" cy="396611"/>
          </a:xfrm>
          <a:prstGeom prst="curvedConnector4">
            <a:avLst>
              <a:gd name="adj1" fmla="val 19723"/>
              <a:gd name="adj2" fmla="val 191052"/>
            </a:avLst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C68291-24B0-7741-9EA7-27FD7F7C4EF3}"/>
              </a:ext>
            </a:extLst>
          </p:cNvPr>
          <p:cNvSpPr txBox="1"/>
          <p:nvPr/>
        </p:nvSpPr>
        <p:spPr>
          <a:xfrm>
            <a:off x="2690071" y="6324600"/>
            <a:ext cx="7507183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lang="en-US" dirty="0"/>
              <a:t>MCM = Memory Consistency Model    |   R[D]MA = Remote [Direct] Memory Access</a:t>
            </a:r>
          </a:p>
        </p:txBody>
      </p:sp>
    </p:spTree>
    <p:extLst>
      <p:ext uri="{BB962C8B-B14F-4D97-AF65-F5344CB8AC3E}">
        <p14:creationId xmlns:p14="http://schemas.microsoft.com/office/powerpoint/2010/main" val="417829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ent Arrow 36">
            <a:extLst>
              <a:ext uri="{FF2B5EF4-FFF2-40B4-BE49-F238E27FC236}">
                <a16:creationId xmlns:a16="http://schemas.microsoft.com/office/drawing/2014/main" id="{C52ED21F-277B-7B43-A1EC-9142F63B6D00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variables for on-clauses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380999" y="1387019"/>
            <a:ext cx="6629401" cy="36933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verbose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total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done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false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endParaRPr lang="en-US" b="1" dirty="0">
              <a:solidFill>
                <a:schemeClr val="tx2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6A63B2-73AA-634B-BC37-3DCAB9731EC3}"/>
              </a:ext>
            </a:extLst>
          </p:cNvPr>
          <p:cNvGrpSpPr/>
          <p:nvPr/>
        </p:nvGrpSpPr>
        <p:grpSpPr>
          <a:xfrm>
            <a:off x="7162800" y="1093887"/>
            <a:ext cx="2182713" cy="2182713"/>
            <a:chOff x="7209705" y="1017686"/>
            <a:chExt cx="2411313" cy="241131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18D065-0F3D-A749-995F-68196F161F4D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A475D3-34B1-7C48-94CB-673351D38235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99C4C43-C051-8147-B483-965E8C284F28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4F3DEE-7B84-9547-A73F-A8E21F2CD52C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77B7D22-5DB5-BE4A-9902-FDDAFB9E278C}"/>
              </a:ext>
            </a:extLst>
          </p:cNvPr>
          <p:cNvSpPr/>
          <p:nvPr/>
        </p:nvSpPr>
        <p:spPr>
          <a:xfrm>
            <a:off x="9628287" y="36846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2BFCD3-94CB-7C45-BEC0-7DCDDA1BD840}"/>
              </a:ext>
            </a:extLst>
          </p:cNvPr>
          <p:cNvSpPr/>
          <p:nvPr/>
        </p:nvSpPr>
        <p:spPr>
          <a:xfrm>
            <a:off x="9774061" y="3865861"/>
            <a:ext cx="1864499" cy="1696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3D0A50-63D4-9B4D-B7B8-1700D93C12B5}"/>
              </a:ext>
            </a:extLst>
          </p:cNvPr>
          <p:cNvSpPr/>
          <p:nvPr/>
        </p:nvSpPr>
        <p:spPr bwMode="ltGray">
          <a:xfrm>
            <a:off x="11241948" y="4868073"/>
            <a:ext cx="344880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5D3A692-6586-1145-BDA8-4497217C9249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V="1">
            <a:off x="8842323" y="2447398"/>
            <a:ext cx="2967972" cy="2212217"/>
          </a:xfrm>
          <a:prstGeom prst="curvedConnector2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AB1DD38-A8DE-804F-8C3F-613A2697CDC5}"/>
              </a:ext>
            </a:extLst>
          </p:cNvPr>
          <p:cNvSpPr/>
          <p:nvPr/>
        </p:nvSpPr>
        <p:spPr bwMode="ltGray">
          <a:xfrm>
            <a:off x="10960386" y="4393647"/>
            <a:ext cx="620784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CA9DCB-C780-9A44-9ABE-B02F7C02B515}"/>
              </a:ext>
            </a:extLst>
          </p:cNvPr>
          <p:cNvSpPr/>
          <p:nvPr/>
        </p:nvSpPr>
        <p:spPr bwMode="ltGray">
          <a:xfrm>
            <a:off x="10956459" y="3953673"/>
            <a:ext cx="620784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672468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0A1563-B9C3-2EC1-E6A9-5421E7479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Note 3: puts and gets implemented with comm layer such as GASNET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DF6302-8931-3D43-BD6A-A9F4B3E52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referring to captured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2CAA3F-F732-F64F-9A87-A3FD6AB10F63}"/>
              </a:ext>
            </a:extLst>
          </p:cNvPr>
          <p:cNvSpPr/>
          <p:nvPr/>
        </p:nvSpPr>
        <p:spPr>
          <a:xfrm>
            <a:off x="381001" y="1017687"/>
            <a:ext cx="1447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onClause.chpl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5F0221-56A4-4C4B-A5DB-CAC19F10DB94}"/>
              </a:ext>
            </a:extLst>
          </p:cNvPr>
          <p:cNvSpPr/>
          <p:nvPr/>
        </p:nvSpPr>
        <p:spPr>
          <a:xfrm>
            <a:off x="380999" y="1387019"/>
            <a:ext cx="66294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…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rgbClr val="00009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[1]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!done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verbose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total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611FF7-64FA-9447-9411-8CE25DD86632}"/>
              </a:ext>
            </a:extLst>
          </p:cNvPr>
          <p:cNvSpPr/>
          <p:nvPr/>
        </p:nvSpPr>
        <p:spPr>
          <a:xfrm>
            <a:off x="1219200" y="3429000"/>
            <a:ext cx="6629401" cy="25853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proc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onTask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argBundle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)</a:t>
            </a:r>
            <a:r>
              <a:rPr lang="en-US" b="1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!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argBundle.done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argBundle.verbose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then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chemeClr val="accent5"/>
                </a:solidFill>
                <a:latin typeface="Courier New"/>
                <a:cs typeface="Courier New"/>
              </a:rPr>
              <a:t>Adding locale 1’s contribution</a:t>
            </a:r>
            <a:r>
              <a:rPr lang="en-US" b="1" dirty="0">
                <a:solidFill>
                  <a:schemeClr val="accent5"/>
                </a:solidFill>
                <a:latin typeface="Courier New"/>
                <a:cs typeface="Courier New"/>
              </a:rPr>
              <a:t>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locTotal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get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argBundle.ref_total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locTotal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+=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computeMyContribution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put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argBundle.ref_total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locTotal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}</a:t>
            </a:r>
            <a:endParaRPr lang="en-US" dirty="0">
              <a:solidFill>
                <a:schemeClr val="tx2"/>
              </a:solidFill>
              <a:latin typeface="Courier New"/>
              <a:cs typeface="Courier New"/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6AC85CF3-836B-8FBF-8472-5AFF9C3B970B}"/>
              </a:ext>
            </a:extLst>
          </p:cNvPr>
          <p:cNvSpPr/>
          <p:nvPr/>
        </p:nvSpPr>
        <p:spPr bwMode="ltGray">
          <a:xfrm flipV="1">
            <a:off x="8001000" y="3124200"/>
            <a:ext cx="1600200" cy="1956138"/>
          </a:xfrm>
          <a:prstGeom prst="bentArrow">
            <a:avLst/>
          </a:prstGeom>
          <a:solidFill>
            <a:schemeClr val="accent6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9093F1-C011-9042-58FC-411CBD526DC1}"/>
              </a:ext>
            </a:extLst>
          </p:cNvPr>
          <p:cNvGrpSpPr/>
          <p:nvPr/>
        </p:nvGrpSpPr>
        <p:grpSpPr>
          <a:xfrm>
            <a:off x="7162800" y="1093887"/>
            <a:ext cx="2182713" cy="2182713"/>
            <a:chOff x="7209705" y="1017686"/>
            <a:chExt cx="2411313" cy="241131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798507-FF94-A8A0-ACA6-DA2DA9CCB792}"/>
                </a:ext>
              </a:extLst>
            </p:cNvPr>
            <p:cNvSpPr/>
            <p:nvPr/>
          </p:nvSpPr>
          <p:spPr>
            <a:xfrm>
              <a:off x="7209705" y="1017686"/>
              <a:ext cx="2411313" cy="2411313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verbose</a:t>
              </a:r>
              <a:endPara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total</a:t>
              </a:r>
            </a:p>
            <a:p>
              <a:br>
                <a:rPr lang="en-US" sz="1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</a:br>
              <a:r>
                <a:rPr lang="en-US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done</a:t>
              </a: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5F364AF-CE7A-0A23-25AD-58EE8FA79597}"/>
                </a:ext>
              </a:extLst>
            </p:cNvPr>
            <p:cNvSpPr/>
            <p:nvPr/>
          </p:nvSpPr>
          <p:spPr bwMode="ltGray">
            <a:xfrm>
              <a:off x="8796781" y="1408665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8EB0429-30AA-6DD3-AB53-11B94A4A9254}"/>
                </a:ext>
              </a:extLst>
            </p:cNvPr>
            <p:cNvSpPr/>
            <p:nvPr/>
          </p:nvSpPr>
          <p:spPr bwMode="ltGray">
            <a:xfrm>
              <a:off x="9101581" y="1905000"/>
              <a:ext cx="3810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D23488-E964-9BFF-E34C-07EC2CC7A8C2}"/>
                </a:ext>
              </a:extLst>
            </p:cNvPr>
            <p:cNvSpPr/>
            <p:nvPr/>
          </p:nvSpPr>
          <p:spPr bwMode="ltGray">
            <a:xfrm>
              <a:off x="8796781" y="2418832"/>
              <a:ext cx="685800" cy="381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D1FB26A2-18E7-5052-CEE0-747FF69D1A88}"/>
              </a:ext>
            </a:extLst>
          </p:cNvPr>
          <p:cNvSpPr/>
          <p:nvPr/>
        </p:nvSpPr>
        <p:spPr>
          <a:xfrm>
            <a:off x="9628287" y="3684687"/>
            <a:ext cx="2182713" cy="2182713"/>
          </a:xfrm>
          <a:prstGeom prst="rect">
            <a:avLst/>
          </a:prstGeom>
          <a:solidFill>
            <a:schemeClr val="bg2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b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locale 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8A9865-E06B-7F48-F500-ACF500F87AC5}"/>
              </a:ext>
            </a:extLst>
          </p:cNvPr>
          <p:cNvSpPr/>
          <p:nvPr/>
        </p:nvSpPr>
        <p:spPr>
          <a:xfrm>
            <a:off x="9774061" y="3865861"/>
            <a:ext cx="1864499" cy="1696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verbose</a:t>
            </a:r>
          </a:p>
          <a:p>
            <a:br>
              <a:rPr lang="en-US" sz="1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</a:t>
            </a:r>
          </a:p>
          <a:p>
            <a:pPr algn="ctr"/>
            <a:endParaRPr lang="en-US" sz="1000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argument bundle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AD7B57-32AF-341A-3454-84784AA2405D}"/>
              </a:ext>
            </a:extLst>
          </p:cNvPr>
          <p:cNvSpPr/>
          <p:nvPr/>
        </p:nvSpPr>
        <p:spPr bwMode="ltGray">
          <a:xfrm>
            <a:off x="11241948" y="4868073"/>
            <a:ext cx="344880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9700507F-DE5B-329B-DDDA-4FB7FEF402F1}"/>
              </a:ext>
            </a:extLst>
          </p:cNvPr>
          <p:cNvCxnSpPr>
            <a:cxnSpLocks/>
            <a:endCxn id="16" idx="3"/>
          </p:cNvCxnSpPr>
          <p:nvPr/>
        </p:nvCxnSpPr>
        <p:spPr>
          <a:xfrm rot="16200000" flipV="1">
            <a:off x="8842323" y="2447398"/>
            <a:ext cx="2967972" cy="2212217"/>
          </a:xfrm>
          <a:prstGeom prst="curvedConnector2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AD92C-2DCF-7D9C-1A1E-C03CB225C064}"/>
              </a:ext>
            </a:extLst>
          </p:cNvPr>
          <p:cNvSpPr/>
          <p:nvPr/>
        </p:nvSpPr>
        <p:spPr bwMode="ltGray">
          <a:xfrm>
            <a:off x="10960386" y="4393647"/>
            <a:ext cx="620784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7C53F7-9701-22EC-115B-220102F7EBD0}"/>
              </a:ext>
            </a:extLst>
          </p:cNvPr>
          <p:cNvSpPr/>
          <p:nvPr/>
        </p:nvSpPr>
        <p:spPr bwMode="ltGray">
          <a:xfrm>
            <a:off x="10956459" y="3953673"/>
            <a:ext cx="620784" cy="313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9032755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'diffusion/heat_2D.*.</a:t>
            </a:r>
            <a:r>
              <a:rPr lang="en-US" sz="2000" b="1" dirty="0" err="1"/>
              <a:t>chpl</a:t>
            </a:r>
            <a:r>
              <a:rPr lang="en-US" sz="2000" b="1" dirty="0"/>
              <a:t>' in the Chapel examples</a:t>
            </a:r>
          </a:p>
          <a:p>
            <a:pPr lvl="1"/>
            <a:r>
              <a:rPr lang="en-US" sz="1800" dirty="0"/>
              <a:t>'heat_2D.chpl' - shared memory parallel version that runs in locale 0</a:t>
            </a:r>
          </a:p>
          <a:p>
            <a:pPr lvl="1"/>
            <a:r>
              <a:rPr lang="en-US" sz="1800" dirty="0"/>
              <a:t>'heat_2D_dist.chpl' - parallel and distributed version that is the same as 'heat_2D.chpl' but with distributed arrays</a:t>
            </a:r>
          </a:p>
          <a:p>
            <a:pPr lvl="1"/>
            <a:r>
              <a:rPr lang="en-US" sz="1800" dirty="0"/>
              <a:t>'heat_2D_dist_buffers.chpl' - parallel and distributed version that copies to neighbors landing pad and then into local halos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Some things to try out with these variants</a:t>
            </a:r>
            <a:endParaRPr lang="en-US" sz="2000" dirty="0">
              <a:solidFill>
                <a:srgbClr val="007ACC"/>
              </a:solidFill>
              <a:latin typeface="Source Sans Pro" panose="020B0503030403020204" pitchFamily="34" charset="0"/>
            </a:endParaRPr>
          </a:p>
          <a:p>
            <a:pPr lvl="3"/>
            <a:r>
              <a:rPr lang="en-US" sz="2000" dirty="0" err="1"/>
              <a:t>chpl</a:t>
            </a:r>
            <a:r>
              <a:rPr lang="en-US" sz="2000" dirty="0"/>
              <a:t> heat_2D.chpl --fast</a:t>
            </a:r>
          </a:p>
          <a:p>
            <a:pPr lvl="3"/>
            <a:r>
              <a:rPr lang="en-US" sz="2000" dirty="0"/>
              <a:t>./heat_2D -</a:t>
            </a:r>
            <a:r>
              <a:rPr lang="en-US" sz="2000" dirty="0" err="1"/>
              <a:t>nl</a:t>
            </a:r>
            <a:r>
              <a:rPr lang="en-US" sz="2000" dirty="0"/>
              <a:t> 1</a:t>
            </a:r>
          </a:p>
          <a:p>
            <a:pPr lvl="3"/>
            <a:endParaRPr lang="en-US" sz="2000" dirty="0"/>
          </a:p>
          <a:p>
            <a:pPr lvl="3"/>
            <a:r>
              <a:rPr lang="en-US" sz="2000" dirty="0"/>
              <a:t>--</a:t>
            </a:r>
            <a:r>
              <a:rPr lang="en-US" sz="2000" dirty="0" err="1"/>
              <a:t>nt</a:t>
            </a:r>
            <a:r>
              <a:rPr lang="en-US" sz="2000" dirty="0"/>
              <a:t> 10 --</a:t>
            </a:r>
            <a:r>
              <a:rPr lang="en-US" sz="2000" dirty="0" err="1"/>
              <a:t>nx</a:t>
            </a:r>
            <a:r>
              <a:rPr lang="en-US" sz="2000" dirty="0"/>
              <a:t>=2048 --</a:t>
            </a:r>
            <a:r>
              <a:rPr lang="en-US" sz="2000" dirty="0" err="1"/>
              <a:t>ny</a:t>
            </a:r>
            <a:r>
              <a:rPr lang="en-US" sz="2000" dirty="0"/>
              <a:t>=2048   # increases the number of time steps</a:t>
            </a:r>
          </a:p>
          <a:p>
            <a:pPr lvl="3"/>
            <a:r>
              <a:rPr lang="en-US" sz="2000" dirty="0"/>
              <a:t>                              # and reduces the size of the domain </a:t>
            </a:r>
          </a:p>
          <a:p>
            <a:pPr lvl="3"/>
            <a:r>
              <a:rPr lang="en-US" sz="2000" dirty="0"/>
              <a:t>                              # along each dimension from default 4096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53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2D Heat Diffusion Needs Puts &amp; Gets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6802F-861B-9026-6BFF-870FCE1A199D}"/>
              </a:ext>
            </a:extLst>
          </p:cNvPr>
          <p:cNvSpPr txBox="1"/>
          <p:nvPr/>
        </p:nvSpPr>
        <p:spPr>
          <a:xfrm>
            <a:off x="7296150" y="152400"/>
            <a:ext cx="4743450" cy="79765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diffusion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make run-heat_2D</a:t>
            </a:r>
          </a:p>
        </p:txBody>
      </p:sp>
    </p:spTree>
    <p:extLst>
      <p:ext uri="{BB962C8B-B14F-4D97-AF65-F5344CB8AC3E}">
        <p14:creationId xmlns:p14="http://schemas.microsoft.com/office/powerpoint/2010/main" val="2464612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Array-based Parallelism and locality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writeln("Hello from locale ",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.id);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[1..2, 1..2]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BlockDist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b="1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D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.createDomain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({1..2, 1..2});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var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[D]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real;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= A;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1" y="1017687"/>
            <a:ext cx="1905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basics-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distarr.chpl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0467A2-68C1-F643-8C85-EA1E8BF08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54</a:t>
            </a:fld>
            <a:endParaRPr lang="en-US" dirty="0"/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72E7C0A3-BCEB-6C4D-AA93-9FA4B6327BA2}"/>
              </a:ext>
            </a:extLst>
          </p:cNvPr>
          <p:cNvSpPr/>
          <p:nvPr/>
        </p:nvSpPr>
        <p:spPr bwMode="ltGray">
          <a:xfrm>
            <a:off x="8110185" y="2819400"/>
            <a:ext cx="3354256" cy="7620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Chapel also supports distributed domains (index sets) and arrays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35BD42-7F59-DC43-B079-2FCD1E245E51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096000" y="3200400"/>
            <a:ext cx="2014185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3CB43AC-2DD5-D043-B3BD-6AC7888AC432}"/>
              </a:ext>
            </a:extLst>
          </p:cNvPr>
          <p:cNvCxnSpPr>
            <a:cxnSpLocks/>
          </p:cNvCxnSpPr>
          <p:nvPr/>
        </p:nvCxnSpPr>
        <p:spPr>
          <a:xfrm>
            <a:off x="3429000" y="5581804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E3E601A-0109-0F41-BFE2-05622FA7464C}"/>
              </a:ext>
            </a:extLst>
          </p:cNvPr>
          <p:cNvSpPr/>
          <p:nvPr/>
        </p:nvSpPr>
        <p:spPr bwMode="ltGray">
          <a:xfrm>
            <a:off x="1981200" y="4615396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79CC45-B165-514A-B681-5C8406ECB731}"/>
              </a:ext>
            </a:extLst>
          </p:cNvPr>
          <p:cNvSpPr/>
          <p:nvPr/>
        </p:nvSpPr>
        <p:spPr bwMode="ltGray">
          <a:xfrm>
            <a:off x="4270704" y="462659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0641F9-84E5-5648-979A-8950E954E7C1}"/>
              </a:ext>
            </a:extLst>
          </p:cNvPr>
          <p:cNvSpPr/>
          <p:nvPr/>
        </p:nvSpPr>
        <p:spPr bwMode="ltGray">
          <a:xfrm>
            <a:off x="6657695" y="4624387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B3FAB-B223-4A40-A931-829CF91DBE72}"/>
              </a:ext>
            </a:extLst>
          </p:cNvPr>
          <p:cNvSpPr/>
          <p:nvPr/>
        </p:nvSpPr>
        <p:spPr bwMode="ltGray">
          <a:xfrm>
            <a:off x="8931612" y="462456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26" name="Table 51">
            <a:extLst>
              <a:ext uri="{FF2B5EF4-FFF2-40B4-BE49-F238E27FC236}">
                <a16:creationId xmlns:a16="http://schemas.microsoft.com/office/drawing/2014/main" id="{ADA40F24-0DD9-A344-95DA-5CB61B8691E7}"/>
              </a:ext>
            </a:extLst>
          </p:cNvPr>
          <p:cNvGraphicFramePr>
            <a:graphicFrameLocks noGrp="1"/>
          </p:cNvGraphicFramePr>
          <p:nvPr/>
        </p:nvGraphicFramePr>
        <p:xfrm>
          <a:off x="2057400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10B24787-5ED0-7C44-902F-9E1CF247F4F6}"/>
              </a:ext>
            </a:extLst>
          </p:cNvPr>
          <p:cNvSpPr/>
          <p:nvPr/>
        </p:nvSpPr>
        <p:spPr bwMode="ltGray">
          <a:xfrm>
            <a:off x="2887088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0" name="Graphic 29" descr="Single gear with solid fill">
            <a:extLst>
              <a:ext uri="{FF2B5EF4-FFF2-40B4-BE49-F238E27FC236}">
                <a16:creationId xmlns:a16="http://schemas.microsoft.com/office/drawing/2014/main" id="{D83BFC8E-4129-FA43-95B5-16BB5EBF35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81486" y="5261272"/>
            <a:ext cx="318795" cy="31879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029E795-705C-E043-A809-5B08C1959198}"/>
              </a:ext>
            </a:extLst>
          </p:cNvPr>
          <p:cNvSpPr/>
          <p:nvPr/>
        </p:nvSpPr>
        <p:spPr bwMode="ltGray">
          <a:xfrm>
            <a:off x="5192523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2" name="Table 51">
            <a:extLst>
              <a:ext uri="{FF2B5EF4-FFF2-40B4-BE49-F238E27FC236}">
                <a16:creationId xmlns:a16="http://schemas.microsoft.com/office/drawing/2014/main" id="{C934C343-1215-2045-B8DB-2C59B8EB3104}"/>
              </a:ext>
            </a:extLst>
          </p:cNvPr>
          <p:cNvGraphicFramePr>
            <a:graphicFrameLocks noGrp="1"/>
          </p:cNvGraphicFramePr>
          <p:nvPr/>
        </p:nvGraphicFramePr>
        <p:xfrm>
          <a:off x="6725144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3" name="Rectangle 32">
            <a:extLst>
              <a:ext uri="{FF2B5EF4-FFF2-40B4-BE49-F238E27FC236}">
                <a16:creationId xmlns:a16="http://schemas.microsoft.com/office/drawing/2014/main" id="{82C32EB0-F0F7-684E-8837-DAD5E0B1BBB0}"/>
              </a:ext>
            </a:extLst>
          </p:cNvPr>
          <p:cNvSpPr/>
          <p:nvPr/>
        </p:nvSpPr>
        <p:spPr bwMode="ltGray">
          <a:xfrm>
            <a:off x="7554832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4" name="Table 51">
            <a:extLst>
              <a:ext uri="{FF2B5EF4-FFF2-40B4-BE49-F238E27FC236}">
                <a16:creationId xmlns:a16="http://schemas.microsoft.com/office/drawing/2014/main" id="{14906BE1-578D-A34F-9E25-B3C18D82DB36}"/>
              </a:ext>
            </a:extLst>
          </p:cNvPr>
          <p:cNvGraphicFramePr>
            <a:graphicFrameLocks noGrp="1"/>
          </p:cNvGraphicFramePr>
          <p:nvPr/>
        </p:nvGraphicFramePr>
        <p:xfrm>
          <a:off x="9030579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5" name="Rectangle 34">
            <a:extLst>
              <a:ext uri="{FF2B5EF4-FFF2-40B4-BE49-F238E27FC236}">
                <a16:creationId xmlns:a16="http://schemas.microsoft.com/office/drawing/2014/main" id="{E457752D-B83E-264B-8722-76278E614C2E}"/>
              </a:ext>
            </a:extLst>
          </p:cNvPr>
          <p:cNvSpPr/>
          <p:nvPr/>
        </p:nvSpPr>
        <p:spPr bwMode="ltGray">
          <a:xfrm>
            <a:off x="9860267" y="5235346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7EF6A1-9095-4446-BE52-C266EE882369}"/>
              </a:ext>
            </a:extLst>
          </p:cNvPr>
          <p:cNvSpPr/>
          <p:nvPr/>
        </p:nvSpPr>
        <p:spPr bwMode="ltGray">
          <a:xfrm>
            <a:off x="5410200" y="525780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20404E-C180-4F46-81F5-DCDBD7E0D8A2}"/>
              </a:ext>
            </a:extLst>
          </p:cNvPr>
          <p:cNvSpPr txBox="1"/>
          <p:nvPr/>
        </p:nvSpPr>
        <p:spPr>
          <a:xfrm>
            <a:off x="1981200" y="4623770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2431C67-373D-144D-88D2-ED4DB2DDFDE8}"/>
              </a:ext>
            </a:extLst>
          </p:cNvPr>
          <p:cNvSpPr txBox="1"/>
          <p:nvPr/>
        </p:nvSpPr>
        <p:spPr>
          <a:xfrm>
            <a:off x="42636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12709D-3DAD-FA4F-A24C-E3EF761AA8B0}"/>
              </a:ext>
            </a:extLst>
          </p:cNvPr>
          <p:cNvSpPr txBox="1"/>
          <p:nvPr/>
        </p:nvSpPr>
        <p:spPr>
          <a:xfrm>
            <a:off x="6643679" y="4623771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E885E8D-9F0F-7641-9479-95E923773CB9}"/>
              </a:ext>
            </a:extLst>
          </p:cNvPr>
          <p:cNvSpPr txBox="1"/>
          <p:nvPr/>
        </p:nvSpPr>
        <p:spPr>
          <a:xfrm>
            <a:off x="8917596" y="4614922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75" name="Table 51">
            <a:extLst>
              <a:ext uri="{FF2B5EF4-FFF2-40B4-BE49-F238E27FC236}">
                <a16:creationId xmlns:a16="http://schemas.microsoft.com/office/drawing/2014/main" id="{A02C4DB8-D8E6-9349-879C-953746737436}"/>
              </a:ext>
            </a:extLst>
          </p:cNvPr>
          <p:cNvGraphicFramePr>
            <a:graphicFrameLocks noGrp="1"/>
          </p:cNvGraphicFramePr>
          <p:nvPr/>
        </p:nvGraphicFramePr>
        <p:xfrm>
          <a:off x="4362835" y="5236155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76" name="Graphic 75" descr="Single gear with solid fill">
            <a:extLst>
              <a:ext uri="{FF2B5EF4-FFF2-40B4-BE49-F238E27FC236}">
                <a16:creationId xmlns:a16="http://schemas.microsoft.com/office/drawing/2014/main" id="{6F50D990-E7F0-0B4E-8068-41B08171CE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80184" y="5257519"/>
            <a:ext cx="318795" cy="31879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07CC6314-DCCA-FD4D-8DD1-88C4DA1731B2}"/>
              </a:ext>
            </a:extLst>
          </p:cNvPr>
          <p:cNvSpPr/>
          <p:nvPr/>
        </p:nvSpPr>
        <p:spPr bwMode="ltGray">
          <a:xfrm>
            <a:off x="7619999" y="5410199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A188BD-F741-194B-8815-4E1053A8D060}"/>
              </a:ext>
            </a:extLst>
          </p:cNvPr>
          <p:cNvSpPr/>
          <p:nvPr/>
        </p:nvSpPr>
        <p:spPr bwMode="ltGray">
          <a:xfrm>
            <a:off x="10093122" y="541020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55" name="Graphic 54" descr="Single gear with solid fill">
            <a:extLst>
              <a:ext uri="{FF2B5EF4-FFF2-40B4-BE49-F238E27FC236}">
                <a16:creationId xmlns:a16="http://schemas.microsoft.com/office/drawing/2014/main" id="{FC1CFA7E-FB78-B041-9339-B363E7697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7805" y="5257800"/>
            <a:ext cx="318795" cy="318795"/>
          </a:xfrm>
          <a:prstGeom prst="rect">
            <a:avLst/>
          </a:prstGeom>
        </p:spPr>
      </p:pic>
      <p:pic>
        <p:nvPicPr>
          <p:cNvPr id="56" name="Graphic 55" descr="Single gear with solid fill">
            <a:extLst>
              <a:ext uri="{FF2B5EF4-FFF2-40B4-BE49-F238E27FC236}">
                <a16:creationId xmlns:a16="http://schemas.microsoft.com/office/drawing/2014/main" id="{AEF45964-DD47-1345-B64D-4DFB6E509A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3805" y="5257800"/>
            <a:ext cx="318795" cy="31879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B123427-C88D-384D-9947-AD9E9C1DCCC2}"/>
              </a:ext>
            </a:extLst>
          </p:cNvPr>
          <p:cNvGrpSpPr/>
          <p:nvPr/>
        </p:nvGrpSpPr>
        <p:grpSpPr>
          <a:xfrm>
            <a:off x="2971800" y="5257800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2D4B5E2-A02F-7741-9024-14E5B0A59C46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7250909-AC5F-3544-A729-1043DAD8FB8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F69F19E-92DE-AB40-B22E-49359BD58688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D11ACC-D9BA-F64B-92B5-416729532E98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94" name="Process 93">
            <a:extLst>
              <a:ext uri="{FF2B5EF4-FFF2-40B4-BE49-F238E27FC236}">
                <a16:creationId xmlns:a16="http://schemas.microsoft.com/office/drawing/2014/main" id="{68F16336-B633-4149-AB3F-19A2619F0E3C}"/>
              </a:ext>
            </a:extLst>
          </p:cNvPr>
          <p:cNvSpPr/>
          <p:nvPr/>
        </p:nvSpPr>
        <p:spPr bwMode="ltGray">
          <a:xfrm>
            <a:off x="1295400" y="4051464"/>
            <a:ext cx="5197812" cy="446452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They also result in parallel distributed computation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1" name="Curved Up Arrow 80">
            <a:extLst>
              <a:ext uri="{FF2B5EF4-FFF2-40B4-BE49-F238E27FC236}">
                <a16:creationId xmlns:a16="http://schemas.microsoft.com/office/drawing/2014/main" id="{3A33419A-7498-5F48-84AA-0F7A90347FCE}"/>
              </a:ext>
            </a:extLst>
          </p:cNvPr>
          <p:cNvSpPr/>
          <p:nvPr/>
        </p:nvSpPr>
        <p:spPr bwMode="ltGray">
          <a:xfrm>
            <a:off x="2971799" y="5410200"/>
            <a:ext cx="2679083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2" name="Curved Up Arrow 81">
            <a:extLst>
              <a:ext uri="{FF2B5EF4-FFF2-40B4-BE49-F238E27FC236}">
                <a16:creationId xmlns:a16="http://schemas.microsoft.com/office/drawing/2014/main" id="{F417A1B1-6FC8-8846-B70F-57ADEF7D51B0}"/>
              </a:ext>
            </a:extLst>
          </p:cNvPr>
          <p:cNvSpPr/>
          <p:nvPr/>
        </p:nvSpPr>
        <p:spPr bwMode="ltGray">
          <a:xfrm>
            <a:off x="2971800" y="5562600"/>
            <a:ext cx="487680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83" name="Curved Up Arrow 82">
            <a:extLst>
              <a:ext uri="{FF2B5EF4-FFF2-40B4-BE49-F238E27FC236}">
                <a16:creationId xmlns:a16="http://schemas.microsoft.com/office/drawing/2014/main" id="{6B63D1A4-FA89-2347-A000-05D2B35B2827}"/>
              </a:ext>
            </a:extLst>
          </p:cNvPr>
          <p:cNvSpPr/>
          <p:nvPr/>
        </p:nvSpPr>
        <p:spPr bwMode="ltGray">
          <a:xfrm>
            <a:off x="3124199" y="5562600"/>
            <a:ext cx="7201780" cy="609600"/>
          </a:xfrm>
          <a:prstGeom prst="curvedUpArrow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ln>
                <a:solidFill>
                  <a:schemeClr val="accent6"/>
                </a:solidFill>
              </a:ln>
              <a:solidFill>
                <a:schemeClr val="accent6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C2CA1FB-0DF3-4A48-B0E0-E854A3125680}"/>
              </a:ext>
            </a:extLst>
          </p:cNvPr>
          <p:cNvSpPr/>
          <p:nvPr/>
        </p:nvSpPr>
        <p:spPr bwMode="ltGray">
          <a:xfrm>
            <a:off x="2977270" y="5638066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7583E9E-20DA-F946-8076-55EEBFE50C81}"/>
              </a:ext>
            </a:extLst>
          </p:cNvPr>
          <p:cNvCxnSpPr>
            <a:cxnSpLocks/>
          </p:cNvCxnSpPr>
          <p:nvPr/>
        </p:nvCxnSpPr>
        <p:spPr>
          <a:xfrm>
            <a:off x="2514600" y="2667000"/>
            <a:ext cx="5595585" cy="53340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0C6D003-C0F8-344E-90FC-EB8E21A40B09}"/>
              </a:ext>
            </a:extLst>
          </p:cNvPr>
          <p:cNvCxnSpPr>
            <a:cxnSpLocks/>
          </p:cNvCxnSpPr>
          <p:nvPr/>
        </p:nvCxnSpPr>
        <p:spPr>
          <a:xfrm flipV="1">
            <a:off x="2757268" y="3200400"/>
            <a:ext cx="5352917" cy="302455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0047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89AA76B5-52E9-95FC-0804-4BF438F8458F}"/>
              </a:ext>
            </a:extLst>
          </p:cNvPr>
          <p:cNvGraphicFramePr>
            <a:graphicFrameLocks noGrp="1"/>
          </p:cNvGraphicFramePr>
          <p:nvPr/>
        </p:nvGraphicFramePr>
        <p:xfrm>
          <a:off x="3224295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9365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C79E92-C04F-5C2F-D656-36059B90B1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4918" y="1079215"/>
            <a:ext cx="5643682" cy="4334840"/>
          </a:xfrm>
        </p:spPr>
        <p:txBody>
          <a:bodyPr/>
          <a:lstStyle/>
          <a:p>
            <a:r>
              <a:rPr lang="en-US" dirty="0"/>
              <a:t>2D heat diffusion PDE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Solving for next temperatures at each time step using finite difference method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updates in a timestep can be done in parallel</a:t>
            </a:r>
          </a:p>
          <a:p>
            <a:endParaRPr lang="en-US" dirty="0"/>
          </a:p>
          <a:p>
            <a:r>
              <a:rPr lang="en-US" dirty="0"/>
              <a:t>Output is the average and standard of all the values and time to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DE12-6E22-2139-C0B2-F6049B6B9A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8BD8A5-BDB8-20DE-10A9-F80E6FA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Heat Diffusion in Heat_2D.chpl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1A6A70F-9526-13B5-23F6-2D28C1AEBE79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9365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5FF01B-902C-C223-4066-DA416828C7FF}"/>
                  </a:ext>
                </a:extLst>
              </p:cNvPr>
              <p:cNvSpPr txBox="1"/>
              <p:nvPr/>
            </p:nvSpPr>
            <p:spPr>
              <a:xfrm>
                <a:off x="6575425" y="3219441"/>
                <a:ext cx="5616575" cy="3619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b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𝑗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bSup>
                      <m:r>
                        <m:rPr>
                          <m:aln/>
                        </m:rP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𝛼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−4</m:t>
                          </m:r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sSubSup>
                            <m:sSub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SupPr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𝑗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b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PingFang SC" panose="020B0400000000000000" pitchFamily="34" charset="-122"/>
                    <a:cs typeface="+mn-cs"/>
                  </a:rPr>
                </a:b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45FF01B-902C-C223-4066-DA416828C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425" y="3219441"/>
                <a:ext cx="5616575" cy="361959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AEC4F12-E34B-7F5B-5BDB-D5276FB8CC72}"/>
              </a:ext>
            </a:extLst>
          </p:cNvPr>
          <p:cNvGrpSpPr/>
          <p:nvPr/>
        </p:nvGrpSpPr>
        <p:grpSpPr>
          <a:xfrm>
            <a:off x="1521882" y="2604848"/>
            <a:ext cx="2565185" cy="605790"/>
            <a:chOff x="1945855" y="2404110"/>
            <a:chExt cx="2565185" cy="6057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0AEEEF-BD84-0252-4233-09B7660F628D}"/>
                </a:ext>
              </a:extLst>
            </p:cNvPr>
            <p:cNvSpPr/>
            <p:nvPr/>
          </p:nvSpPr>
          <p:spPr bwMode="auto">
            <a:xfrm>
              <a:off x="4419600" y="2667000"/>
              <a:ext cx="91440" cy="9144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C9970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B5934AF-7F23-41BB-923B-B54969AE4606}"/>
                </a:ext>
              </a:extLst>
            </p:cNvPr>
            <p:cNvSpPr/>
            <p:nvPr/>
          </p:nvSpPr>
          <p:spPr bwMode="auto">
            <a:xfrm>
              <a:off x="2199252" y="266700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FB30EC6-503C-B5CC-ED47-7A6B3B2BFBDC}"/>
                </a:ext>
              </a:extLst>
            </p:cNvPr>
            <p:cNvSpPr/>
            <p:nvPr/>
          </p:nvSpPr>
          <p:spPr bwMode="auto">
            <a:xfrm>
              <a:off x="2199252" y="291846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5D78D5-E81C-791A-9C06-C31622130EED}"/>
                </a:ext>
              </a:extLst>
            </p:cNvPr>
            <p:cNvSpPr/>
            <p:nvPr/>
          </p:nvSpPr>
          <p:spPr bwMode="auto">
            <a:xfrm>
              <a:off x="2199252" y="240411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086873C-FBAB-45AF-B7F4-DCBBA6E6D3FD}"/>
                </a:ext>
              </a:extLst>
            </p:cNvPr>
            <p:cNvSpPr/>
            <p:nvPr/>
          </p:nvSpPr>
          <p:spPr bwMode="auto">
            <a:xfrm>
              <a:off x="2452649" y="2667511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C009F5-BB0F-76B9-6B49-F5275E750288}"/>
                </a:ext>
              </a:extLst>
            </p:cNvPr>
            <p:cNvSpPr/>
            <p:nvPr/>
          </p:nvSpPr>
          <p:spPr bwMode="auto">
            <a:xfrm>
              <a:off x="1945855" y="266700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FBBA6A-3C48-C4E3-A54C-19996D3A78A7}"/>
                </a:ext>
              </a:extLst>
            </p:cNvPr>
            <p:cNvCxnSpPr>
              <a:stCxn id="41" idx="6"/>
              <a:endCxn id="37" idx="2"/>
            </p:cNvCxnSpPr>
            <p:nvPr/>
          </p:nvCxnSpPr>
          <p:spPr bwMode="auto">
            <a:xfrm flipV="1">
              <a:off x="2544089" y="2712720"/>
              <a:ext cx="1875511" cy="511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156CB883-27BE-7731-9CF0-7BF3239ABAE3}"/>
                </a:ext>
              </a:extLst>
            </p:cNvPr>
            <p:cNvCxnSpPr>
              <a:endCxn id="37" idx="0"/>
            </p:cNvCxnSpPr>
            <p:nvPr/>
          </p:nvCxnSpPr>
          <p:spPr bwMode="auto">
            <a:xfrm>
              <a:off x="2289790" y="2449830"/>
              <a:ext cx="2175530" cy="217170"/>
            </a:xfrm>
            <a:prstGeom prst="curvedConnector2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35E5BE9C-C529-F7C0-1E96-F97D3E9D379F}"/>
                </a:ext>
              </a:extLst>
            </p:cNvPr>
            <p:cNvCxnSpPr>
              <a:stCxn id="42" idx="7"/>
              <a:endCxn id="37" idx="1"/>
            </p:cNvCxnSpPr>
            <p:nvPr/>
          </p:nvCxnSpPr>
          <p:spPr bwMode="auto">
            <a:xfrm rot="5400000" flipH="1" flipV="1">
              <a:off x="3228447" y="1475848"/>
              <a:ext cx="12700" cy="2409087"/>
            </a:xfrm>
            <a:prstGeom prst="curvedConnector3">
              <a:avLst>
                <a:gd name="adj1" fmla="val 1130425"/>
              </a:avLst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48FFE46F-E736-D697-8D9A-8021097141BE}"/>
                </a:ext>
              </a:extLst>
            </p:cNvPr>
            <p:cNvCxnSpPr>
              <a:stCxn id="38" idx="5"/>
              <a:endCxn id="37" idx="3"/>
            </p:cNvCxnSpPr>
            <p:nvPr/>
          </p:nvCxnSpPr>
          <p:spPr bwMode="auto">
            <a:xfrm rot="16200000" flipH="1">
              <a:off x="3355146" y="1667204"/>
              <a:ext cx="12700" cy="2155690"/>
            </a:xfrm>
            <a:prstGeom prst="curvedConnector3">
              <a:avLst>
                <a:gd name="adj1" fmla="val 980441"/>
              </a:avLst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9A4A4303-C1E1-0DE7-ECE5-7728DF11FF7B}"/>
                </a:ext>
              </a:extLst>
            </p:cNvPr>
            <p:cNvCxnSpPr>
              <a:stCxn id="39" idx="6"/>
              <a:endCxn id="37" idx="4"/>
            </p:cNvCxnSpPr>
            <p:nvPr/>
          </p:nvCxnSpPr>
          <p:spPr bwMode="auto">
            <a:xfrm flipV="1">
              <a:off x="2290692" y="2758440"/>
              <a:ext cx="2174628" cy="205740"/>
            </a:xfrm>
            <a:prstGeom prst="curvedConnector2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/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/>
              <p:nvPr/>
            </p:nvSpPr>
            <p:spPr>
              <a:xfrm>
                <a:off x="4008536" y="4146196"/>
                <a:ext cx="715864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536" y="4146196"/>
                <a:ext cx="715864" cy="3499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16B53A8-3210-84FF-DE07-0B7FD4EA082C}"/>
              </a:ext>
            </a:extLst>
          </p:cNvPr>
          <p:cNvSpPr txBox="1"/>
          <p:nvPr/>
        </p:nvSpPr>
        <p:spPr>
          <a:xfrm>
            <a:off x="3409073" y="4496164"/>
            <a:ext cx="2174628" cy="40011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Stored in 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FD9320-7CB3-AFDB-705F-C3AC766A8DEB}"/>
              </a:ext>
            </a:extLst>
          </p:cNvPr>
          <p:cNvSpPr txBox="1"/>
          <p:nvPr/>
        </p:nvSpPr>
        <p:spPr>
          <a:xfrm>
            <a:off x="797172" y="4499811"/>
            <a:ext cx="2174628" cy="40011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Stored in un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05818C-876C-B6B7-38C2-E11B9736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1463303"/>
            <a:ext cx="2692616" cy="969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C5E9F89-4AB1-7DBA-EEBE-DD106B56774E}"/>
              </a:ext>
            </a:extLst>
          </p:cNvPr>
          <p:cNvSpPr txBox="1"/>
          <p:nvPr/>
        </p:nvSpPr>
        <p:spPr>
          <a:xfrm>
            <a:off x="139065" y="5052030"/>
            <a:ext cx="1368147" cy="865237"/>
          </a:xfrm>
          <a:prstGeom prst="rect">
            <a:avLst/>
          </a:prstGeom>
          <a:solidFill>
            <a:srgbClr val="3333CC">
              <a:lumMod val="75000"/>
            </a:srgbClr>
          </a:solidFill>
          <a:ln>
            <a:solidFill>
              <a:srgbClr val="3333CC">
                <a:lumMod val="75000"/>
              </a:srgb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  <a:cs typeface="Consolas" panose="020B0609020204030204" pitchFamily="49" charset="0"/>
              </a:rPr>
              <a:t>Fixed boundary values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nsolas" charset="0"/>
              <a:ea typeface="Consolas" charset="0"/>
              <a:cs typeface="Consolas" charset="0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5680406-2AD7-B523-0EDD-7614CC630456}"/>
              </a:ext>
            </a:extLst>
          </p:cNvPr>
          <p:cNvCxnSpPr>
            <a:cxnSpLocks/>
            <a:stCxn id="58" idx="0"/>
          </p:cNvCxnSpPr>
          <p:nvPr/>
        </p:nvCxnSpPr>
        <p:spPr>
          <a:xfrm flipH="1" flipV="1">
            <a:off x="577572" y="3917745"/>
            <a:ext cx="245567" cy="1134285"/>
          </a:xfrm>
          <a:prstGeom prst="straightConnector1">
            <a:avLst/>
          </a:prstGeom>
          <a:noFill/>
          <a:ln w="28575" cap="flat" cmpd="sng" algn="ctr">
            <a:solidFill>
              <a:srgbClr val="3333CC">
                <a:lumMod val="75000"/>
              </a:srgbClr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5192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89AA76B5-52E9-95FC-0804-4BF438F8458F}"/>
              </a:ext>
            </a:extLst>
          </p:cNvPr>
          <p:cNvGraphicFramePr>
            <a:graphicFrameLocks noGrp="1"/>
          </p:cNvGraphicFramePr>
          <p:nvPr/>
        </p:nvGraphicFramePr>
        <p:xfrm>
          <a:off x="3224295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9365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C79E92-C04F-5C2F-D656-36059B90B1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14918" y="1079215"/>
            <a:ext cx="5643682" cy="4334840"/>
          </a:xfrm>
        </p:spPr>
        <p:txBody>
          <a:bodyPr/>
          <a:lstStyle/>
          <a:p>
            <a:r>
              <a:rPr lang="en-US" dirty="0"/>
              <a:t>'u' and 'un' arrays are distributed across locales (e.g., 2x2 distribution is shown)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Reads that cross the distribution boundary will result in a remote get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DE12-6E22-2139-C0B2-F6049B6B9A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8BD8A5-BDB8-20DE-10A9-F80E6FA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and Parallel Heat Diffusion in Heat_2D_DIST.chpl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1A6A70F-9526-13B5-23F6-2D28C1AEBE79}"/>
              </a:ext>
            </a:extLst>
          </p:cNvPr>
          <p:cNvGraphicFramePr>
            <a:graphicFrameLocks noGrp="1"/>
          </p:cNvGraphicFramePr>
          <p:nvPr/>
        </p:nvGraphicFramePr>
        <p:xfrm>
          <a:off x="533400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9365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p:grpSp>
        <p:nvGrpSpPr>
          <p:cNvPr id="36" name="Group 35">
            <a:extLst>
              <a:ext uri="{FF2B5EF4-FFF2-40B4-BE49-F238E27FC236}">
                <a16:creationId xmlns:a16="http://schemas.microsoft.com/office/drawing/2014/main" id="{AAEC4F12-E34B-7F5B-5BDB-D5276FB8CC72}"/>
              </a:ext>
            </a:extLst>
          </p:cNvPr>
          <p:cNvGrpSpPr/>
          <p:nvPr/>
        </p:nvGrpSpPr>
        <p:grpSpPr>
          <a:xfrm>
            <a:off x="1600200" y="2594610"/>
            <a:ext cx="2565185" cy="605790"/>
            <a:chOff x="1945855" y="2404110"/>
            <a:chExt cx="2565185" cy="60579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D0AEEEF-BD84-0252-4233-09B7660F628D}"/>
                </a:ext>
              </a:extLst>
            </p:cNvPr>
            <p:cNvSpPr/>
            <p:nvPr/>
          </p:nvSpPr>
          <p:spPr bwMode="auto">
            <a:xfrm>
              <a:off x="4419600" y="2667000"/>
              <a:ext cx="91440" cy="91440"/>
            </a:xfrm>
            <a:prstGeom prst="ellipse">
              <a:avLst/>
            </a:prstGeom>
            <a:solidFill>
              <a:srgbClr val="FFC000"/>
            </a:solidFill>
            <a:ln w="9525" cap="flat" cmpd="sng" algn="ctr">
              <a:solidFill>
                <a:srgbClr val="C9970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B5934AF-7F23-41BB-923B-B54969AE4606}"/>
                </a:ext>
              </a:extLst>
            </p:cNvPr>
            <p:cNvSpPr/>
            <p:nvPr/>
          </p:nvSpPr>
          <p:spPr bwMode="auto">
            <a:xfrm>
              <a:off x="2199252" y="266700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FB30EC6-503C-B5CC-ED47-7A6B3B2BFBDC}"/>
                </a:ext>
              </a:extLst>
            </p:cNvPr>
            <p:cNvSpPr/>
            <p:nvPr/>
          </p:nvSpPr>
          <p:spPr bwMode="auto">
            <a:xfrm>
              <a:off x="2199252" y="291846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25D78D5-E81C-791A-9C06-C31622130EED}"/>
                </a:ext>
              </a:extLst>
            </p:cNvPr>
            <p:cNvSpPr/>
            <p:nvPr/>
          </p:nvSpPr>
          <p:spPr bwMode="auto">
            <a:xfrm>
              <a:off x="2199252" y="240411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086873C-FBAB-45AF-B7F4-DCBBA6E6D3FD}"/>
                </a:ext>
              </a:extLst>
            </p:cNvPr>
            <p:cNvSpPr/>
            <p:nvPr/>
          </p:nvSpPr>
          <p:spPr bwMode="auto">
            <a:xfrm>
              <a:off x="2452649" y="2667511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0C009F5-BB0F-76B9-6B49-F5275E750288}"/>
                </a:ext>
              </a:extLst>
            </p:cNvPr>
            <p:cNvSpPr/>
            <p:nvPr/>
          </p:nvSpPr>
          <p:spPr bwMode="auto">
            <a:xfrm>
              <a:off x="1945855" y="2667000"/>
              <a:ext cx="91440" cy="91440"/>
            </a:xfrm>
            <a:prstGeom prst="ellipse">
              <a:avLst/>
            </a:prstGeom>
            <a:solidFill>
              <a:srgbClr val="2D2DB9">
                <a:lumMod val="20000"/>
                <a:lumOff val="80000"/>
              </a:srgbClr>
            </a:solidFill>
            <a:ln w="9525" cap="flat" cmpd="sng" algn="ctr">
              <a:solidFill>
                <a:srgbClr val="2D2DB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45720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PingFang SC" panose="020B0400000000000000" pitchFamily="34" charset="-122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4FBBA6A-3C48-C4E3-A54C-19996D3A78A7}"/>
                </a:ext>
              </a:extLst>
            </p:cNvPr>
            <p:cNvCxnSpPr>
              <a:stCxn id="41" idx="6"/>
              <a:endCxn id="37" idx="2"/>
            </p:cNvCxnSpPr>
            <p:nvPr/>
          </p:nvCxnSpPr>
          <p:spPr bwMode="auto">
            <a:xfrm flipV="1">
              <a:off x="2544089" y="2712720"/>
              <a:ext cx="1875511" cy="511"/>
            </a:xfrm>
            <a:prstGeom prst="straightConnector1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Curved Connector 43">
              <a:extLst>
                <a:ext uri="{FF2B5EF4-FFF2-40B4-BE49-F238E27FC236}">
                  <a16:creationId xmlns:a16="http://schemas.microsoft.com/office/drawing/2014/main" id="{156CB883-27BE-7731-9CF0-7BF3239ABAE3}"/>
                </a:ext>
              </a:extLst>
            </p:cNvPr>
            <p:cNvCxnSpPr>
              <a:endCxn id="37" idx="0"/>
            </p:cNvCxnSpPr>
            <p:nvPr/>
          </p:nvCxnSpPr>
          <p:spPr bwMode="auto">
            <a:xfrm>
              <a:off x="2289790" y="2449830"/>
              <a:ext cx="2175530" cy="217170"/>
            </a:xfrm>
            <a:prstGeom prst="curvedConnector2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Curved Connector 44">
              <a:extLst>
                <a:ext uri="{FF2B5EF4-FFF2-40B4-BE49-F238E27FC236}">
                  <a16:creationId xmlns:a16="http://schemas.microsoft.com/office/drawing/2014/main" id="{35E5BE9C-C529-F7C0-1E96-F97D3E9D379F}"/>
                </a:ext>
              </a:extLst>
            </p:cNvPr>
            <p:cNvCxnSpPr>
              <a:stCxn id="42" idx="7"/>
              <a:endCxn id="37" idx="1"/>
            </p:cNvCxnSpPr>
            <p:nvPr/>
          </p:nvCxnSpPr>
          <p:spPr bwMode="auto">
            <a:xfrm rot="5400000" flipH="1" flipV="1">
              <a:off x="3228447" y="1475848"/>
              <a:ext cx="12700" cy="2409087"/>
            </a:xfrm>
            <a:prstGeom prst="curvedConnector3">
              <a:avLst>
                <a:gd name="adj1" fmla="val 1130425"/>
              </a:avLst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48FFE46F-E736-D697-8D9A-8021097141BE}"/>
                </a:ext>
              </a:extLst>
            </p:cNvPr>
            <p:cNvCxnSpPr>
              <a:stCxn id="38" idx="5"/>
              <a:endCxn id="37" idx="3"/>
            </p:cNvCxnSpPr>
            <p:nvPr/>
          </p:nvCxnSpPr>
          <p:spPr bwMode="auto">
            <a:xfrm rot="16200000" flipH="1">
              <a:off x="3355146" y="1667204"/>
              <a:ext cx="12700" cy="2155690"/>
            </a:xfrm>
            <a:prstGeom prst="curvedConnector3">
              <a:avLst>
                <a:gd name="adj1" fmla="val 980441"/>
              </a:avLst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9A4A4303-C1E1-0DE7-ECE5-7728DF11FF7B}"/>
                </a:ext>
              </a:extLst>
            </p:cNvPr>
            <p:cNvCxnSpPr>
              <a:stCxn id="39" idx="6"/>
              <a:endCxn id="37" idx="4"/>
            </p:cNvCxnSpPr>
            <p:nvPr/>
          </p:nvCxnSpPr>
          <p:spPr bwMode="auto">
            <a:xfrm flipV="1">
              <a:off x="2290692" y="2758440"/>
              <a:ext cx="2174628" cy="205740"/>
            </a:xfrm>
            <a:prstGeom prst="curvedConnector2">
              <a:avLst/>
            </a:prstGeom>
            <a:solidFill>
              <a:srgbClr val="00B8FF"/>
            </a:solidFill>
            <a:ln w="28575" cap="flat" cmpd="sng" algn="ctr">
              <a:solidFill>
                <a:srgbClr val="2D2DB9"/>
              </a:solidFill>
              <a:prstDash val="sysDot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/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/>
              <p:nvPr/>
            </p:nvSpPr>
            <p:spPr>
              <a:xfrm>
                <a:off x="4008536" y="4222032"/>
                <a:ext cx="715864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536" y="4222032"/>
                <a:ext cx="715864" cy="349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A16B53A8-3210-84FF-DE07-0B7FD4EA082C}"/>
              </a:ext>
            </a:extLst>
          </p:cNvPr>
          <p:cNvSpPr txBox="1"/>
          <p:nvPr/>
        </p:nvSpPr>
        <p:spPr>
          <a:xfrm>
            <a:off x="3409073" y="4496164"/>
            <a:ext cx="2174628" cy="40011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Stored in u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8FD9320-7CB3-AFDB-705F-C3AC766A8DEB}"/>
              </a:ext>
            </a:extLst>
          </p:cNvPr>
          <p:cNvSpPr txBox="1"/>
          <p:nvPr/>
        </p:nvSpPr>
        <p:spPr>
          <a:xfrm>
            <a:off x="797172" y="4499811"/>
            <a:ext cx="2174628" cy="40011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Stored in un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C6F1A6-CFF7-5E56-FA9A-D70990E7D298}"/>
              </a:ext>
            </a:extLst>
          </p:cNvPr>
          <p:cNvCxnSpPr/>
          <p:nvPr/>
        </p:nvCxnSpPr>
        <p:spPr>
          <a:xfrm>
            <a:off x="1752600" y="1264004"/>
            <a:ext cx="0" cy="2926996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C1683-0358-C970-24F4-D7516E0A5406}"/>
              </a:ext>
            </a:extLst>
          </p:cNvPr>
          <p:cNvCxnSpPr/>
          <p:nvPr/>
        </p:nvCxnSpPr>
        <p:spPr>
          <a:xfrm>
            <a:off x="4419600" y="1264004"/>
            <a:ext cx="0" cy="2926996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CEB07B-7AFE-4A8F-83F4-603C8BB95C27}"/>
              </a:ext>
            </a:extLst>
          </p:cNvPr>
          <p:cNvCxnSpPr>
            <a:cxnSpLocks/>
          </p:cNvCxnSpPr>
          <p:nvPr/>
        </p:nvCxnSpPr>
        <p:spPr>
          <a:xfrm flipH="1">
            <a:off x="285743" y="2743200"/>
            <a:ext cx="5581657" cy="0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8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89AA76B5-52E9-95FC-0804-4BF438F84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782632"/>
              </p:ext>
            </p:extLst>
          </p:nvPr>
        </p:nvGraphicFramePr>
        <p:xfrm>
          <a:off x="4191000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221196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C79E92-C04F-5C2F-D656-36059B90B1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5786" y="1079215"/>
            <a:ext cx="3462813" cy="4334840"/>
          </a:xfrm>
        </p:spPr>
        <p:txBody>
          <a:bodyPr/>
          <a:lstStyle/>
          <a:p>
            <a:r>
              <a:rPr lang="en-US" dirty="0"/>
              <a:t>Each locale has own copies of 'u' and 'un' subdomains with a one-cell halo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(1) Array assignment writes edge values into neighbors' halo landing pads</a:t>
            </a:r>
          </a:p>
          <a:p>
            <a:endParaRPr lang="en-US" dirty="0"/>
          </a:p>
          <a:p>
            <a:r>
              <a:rPr lang="en-US" dirty="0"/>
              <a:t>(2) copy into local halo</a:t>
            </a:r>
          </a:p>
          <a:p>
            <a:endParaRPr lang="en-US" dirty="0"/>
          </a:p>
          <a:p>
            <a:r>
              <a:rPr lang="en-US" dirty="0"/>
              <a:t>(3) compute next u in parallel locally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DE12-6E22-2139-C0B2-F6049B6B9A1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8BD8A5-BDB8-20DE-10A9-F80E6FA5C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 Buffer Optimization in Heat_2D_DIST_Buffers.chpl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1A6A70F-9526-13B5-23F6-2D28C1AEB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428235"/>
              </p:ext>
            </p:extLst>
          </p:nvPr>
        </p:nvGraphicFramePr>
        <p:xfrm>
          <a:off x="533400" y="1524000"/>
          <a:ext cx="2438400" cy="242984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3675691486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00224957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281820814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400013792"/>
                    </a:ext>
                  </a:extLst>
                </a:gridCol>
                <a:gridCol w="243840">
                  <a:extLst>
                    <a:ext uri="{9D8B030D-6E8A-4147-A177-3AD203B41FA5}">
                      <a16:colId xmlns:a16="http://schemas.microsoft.com/office/drawing/2014/main" val="2152929072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09365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41017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8131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6196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2022071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1807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/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62A473B-3368-58BF-506D-A53EAAB78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13" y="4146196"/>
                <a:ext cx="457200" cy="3499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/>
              <p:nvPr/>
            </p:nvSpPr>
            <p:spPr>
              <a:xfrm>
                <a:off x="4975241" y="4222032"/>
                <a:ext cx="715864" cy="3499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𝑢</m:t>
                          </m:r>
                        </m:e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B224314-0038-CF1C-1E1B-D47FA9914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241" y="4222032"/>
                <a:ext cx="715864" cy="3499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C6F1A6-CFF7-5E56-FA9A-D70990E7D298}"/>
              </a:ext>
            </a:extLst>
          </p:cNvPr>
          <p:cNvCxnSpPr/>
          <p:nvPr/>
        </p:nvCxnSpPr>
        <p:spPr>
          <a:xfrm>
            <a:off x="1752600" y="1264004"/>
            <a:ext cx="0" cy="2926996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71C1683-0358-C970-24F4-D7516E0A5406}"/>
              </a:ext>
            </a:extLst>
          </p:cNvPr>
          <p:cNvCxnSpPr/>
          <p:nvPr/>
        </p:nvCxnSpPr>
        <p:spPr>
          <a:xfrm>
            <a:off x="5410200" y="1328874"/>
            <a:ext cx="0" cy="2926996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CEB07B-7AFE-4A8F-83F4-603C8BB95C27}"/>
              </a:ext>
            </a:extLst>
          </p:cNvPr>
          <p:cNvCxnSpPr>
            <a:cxnSpLocks/>
          </p:cNvCxnSpPr>
          <p:nvPr/>
        </p:nvCxnSpPr>
        <p:spPr>
          <a:xfrm flipH="1">
            <a:off x="285743" y="2727502"/>
            <a:ext cx="6724657" cy="11418"/>
          </a:xfrm>
          <a:prstGeom prst="line">
            <a:avLst/>
          </a:prstGeom>
          <a:ln w="5715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B5159C05-3702-0EA3-182C-4B6DF5CAF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46194"/>
              </p:ext>
            </p:extLst>
          </p:nvPr>
        </p:nvGraphicFramePr>
        <p:xfrm>
          <a:off x="3298010" y="4981681"/>
          <a:ext cx="1785980" cy="1690780"/>
        </p:xfrm>
        <a:graphic>
          <a:graphicData uri="http://schemas.openxmlformats.org/drawingml/2006/table">
            <a:tbl>
              <a:tblPr firstRow="1" bandRow="1"/>
              <a:tblGrid>
                <a:gridCol w="255140">
                  <a:extLst>
                    <a:ext uri="{9D8B030D-6E8A-4147-A177-3AD203B41FA5}">
                      <a16:colId xmlns:a16="http://schemas.microsoft.com/office/drawing/2014/main" val="3106741532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362138003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218171081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2408173199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1776924032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2021272104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795283365"/>
                    </a:ext>
                  </a:extLst>
                </a:gridCol>
              </a:tblGrid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7515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07841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504920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807297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56580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35970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04921"/>
                  </a:ext>
                </a:extLst>
              </a:tr>
            </a:tbl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90FEA6-CF95-305E-4409-3116371477B9}"/>
              </a:ext>
            </a:extLst>
          </p:cNvPr>
          <p:cNvCxnSpPr>
            <a:cxnSpLocks/>
          </p:cNvCxnSpPr>
          <p:nvPr/>
        </p:nvCxnSpPr>
        <p:spPr>
          <a:xfrm>
            <a:off x="3090387" y="2834265"/>
            <a:ext cx="1327120" cy="1603548"/>
          </a:xfrm>
          <a:prstGeom prst="line">
            <a:avLst/>
          </a:prstGeom>
          <a:ln w="571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D542C39-780D-89D6-8192-B2D8A0DDAFBF}"/>
              </a:ext>
            </a:extLst>
          </p:cNvPr>
          <p:cNvCxnSpPr>
            <a:cxnSpLocks/>
          </p:cNvCxnSpPr>
          <p:nvPr/>
        </p:nvCxnSpPr>
        <p:spPr>
          <a:xfrm>
            <a:off x="1891305" y="4467976"/>
            <a:ext cx="651319" cy="689366"/>
          </a:xfrm>
          <a:prstGeom prst="line">
            <a:avLst/>
          </a:prstGeom>
          <a:ln w="5715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83B68563-F05A-4E04-7C60-2BDDBFA0F0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441148"/>
              </p:ext>
            </p:extLst>
          </p:nvPr>
        </p:nvGraphicFramePr>
        <p:xfrm>
          <a:off x="2922828" y="5219611"/>
          <a:ext cx="243840" cy="1214920"/>
        </p:xfrm>
        <a:graphic>
          <a:graphicData uri="http://schemas.openxmlformats.org/drawingml/2006/table">
            <a:tbl>
              <a:tblPr firstRow="1" bandRow="1"/>
              <a:tblGrid>
                <a:gridCol w="243840">
                  <a:extLst>
                    <a:ext uri="{9D8B030D-6E8A-4147-A177-3AD203B41FA5}">
                      <a16:colId xmlns:a16="http://schemas.microsoft.com/office/drawing/2014/main" val="1049332284"/>
                    </a:ext>
                  </a:extLst>
                </a:gridCol>
              </a:tblGrid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06170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421064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5679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964885"/>
                  </a:ext>
                </a:extLst>
              </a:tr>
              <a:tr h="24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433119"/>
                  </a:ext>
                </a:extLst>
              </a:tr>
            </a:tbl>
          </a:graphicData>
        </a:graphic>
      </p:graphicFrame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3C89799-D350-76A9-1E71-E09C789E5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845348"/>
              </p:ext>
            </p:extLst>
          </p:nvPr>
        </p:nvGraphicFramePr>
        <p:xfrm>
          <a:off x="3558114" y="4559416"/>
          <a:ext cx="1224050" cy="242984"/>
        </p:xfrm>
        <a:graphic>
          <a:graphicData uri="http://schemas.openxmlformats.org/drawingml/2006/table">
            <a:tbl>
              <a:tblPr firstRow="1" bandRow="1"/>
              <a:tblGrid>
                <a:gridCol w="244810">
                  <a:extLst>
                    <a:ext uri="{9D8B030D-6E8A-4147-A177-3AD203B41FA5}">
                      <a16:colId xmlns:a16="http://schemas.microsoft.com/office/drawing/2014/main" val="2496260200"/>
                    </a:ext>
                  </a:extLst>
                </a:gridCol>
                <a:gridCol w="244810">
                  <a:extLst>
                    <a:ext uri="{9D8B030D-6E8A-4147-A177-3AD203B41FA5}">
                      <a16:colId xmlns:a16="http://schemas.microsoft.com/office/drawing/2014/main" val="361495018"/>
                    </a:ext>
                  </a:extLst>
                </a:gridCol>
                <a:gridCol w="244810">
                  <a:extLst>
                    <a:ext uri="{9D8B030D-6E8A-4147-A177-3AD203B41FA5}">
                      <a16:colId xmlns:a16="http://schemas.microsoft.com/office/drawing/2014/main" val="3512491135"/>
                    </a:ext>
                  </a:extLst>
                </a:gridCol>
                <a:gridCol w="244810">
                  <a:extLst>
                    <a:ext uri="{9D8B030D-6E8A-4147-A177-3AD203B41FA5}">
                      <a16:colId xmlns:a16="http://schemas.microsoft.com/office/drawing/2014/main" val="1701622232"/>
                    </a:ext>
                  </a:extLst>
                </a:gridCol>
                <a:gridCol w="244810">
                  <a:extLst>
                    <a:ext uri="{9D8B030D-6E8A-4147-A177-3AD203B41FA5}">
                      <a16:colId xmlns:a16="http://schemas.microsoft.com/office/drawing/2014/main" val="3657652338"/>
                    </a:ext>
                  </a:extLst>
                </a:gridCol>
              </a:tblGrid>
              <a:tr h="242984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238793"/>
                  </a:ext>
                </a:extLst>
              </a:tr>
            </a:tbl>
          </a:graphicData>
        </a:graphic>
      </p:graphicFrame>
      <p:grpSp>
        <p:nvGrpSpPr>
          <p:cNvPr id="72" name="Group 71">
            <a:extLst>
              <a:ext uri="{FF2B5EF4-FFF2-40B4-BE49-F238E27FC236}">
                <a16:creationId xmlns:a16="http://schemas.microsoft.com/office/drawing/2014/main" id="{5F389C8E-6A8F-D069-5E09-45432C55D755}"/>
              </a:ext>
            </a:extLst>
          </p:cNvPr>
          <p:cNvGrpSpPr/>
          <p:nvPr/>
        </p:nvGrpSpPr>
        <p:grpSpPr>
          <a:xfrm>
            <a:off x="328328" y="2632156"/>
            <a:ext cx="3394466" cy="3122800"/>
            <a:chOff x="328328" y="2632156"/>
            <a:chExt cx="3394466" cy="3122800"/>
          </a:xfrm>
        </p:grpSpPr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7699E3BC-A9B8-75A7-CE27-B600095489A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543841" y="3629786"/>
              <a:ext cx="1515445" cy="1435781"/>
            </a:xfrm>
            <a:prstGeom prst="curvedConnector3">
              <a:avLst>
                <a:gd name="adj1" fmla="val 40346"/>
              </a:avLst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F68D838-F27B-DDDC-B58F-1F08877F5535}"/>
                </a:ext>
              </a:extLst>
            </p:cNvPr>
            <p:cNvSpPr txBox="1"/>
            <p:nvPr/>
          </p:nvSpPr>
          <p:spPr>
            <a:xfrm>
              <a:off x="328328" y="5314066"/>
              <a:ext cx="2454518" cy="44089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/>
                <a:t>(1) write to neighbor halo</a:t>
              </a:r>
            </a:p>
          </p:txBody>
        </p: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C2FF6352-12DF-D9D7-3FA9-6B55B85B28C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240764" y="3014135"/>
              <a:ext cx="1864009" cy="1100051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8B0785E-2E93-23FB-7134-DFCB170FE671}"/>
              </a:ext>
            </a:extLst>
          </p:cNvPr>
          <p:cNvGrpSpPr/>
          <p:nvPr/>
        </p:nvGrpSpPr>
        <p:grpSpPr>
          <a:xfrm>
            <a:off x="3051773" y="4496164"/>
            <a:ext cx="4238270" cy="1343607"/>
            <a:chOff x="3051773" y="4496164"/>
            <a:chExt cx="4238270" cy="1343607"/>
          </a:xfrm>
        </p:grpSpPr>
        <p:cxnSp>
          <p:nvCxnSpPr>
            <p:cNvPr id="73" name="Curved Connector 72">
              <a:extLst>
                <a:ext uri="{FF2B5EF4-FFF2-40B4-BE49-F238E27FC236}">
                  <a16:creationId xmlns:a16="http://schemas.microsoft.com/office/drawing/2014/main" id="{8575AD35-032A-F0C5-F026-FEBBF303652F}"/>
                </a:ext>
              </a:extLst>
            </p:cNvPr>
            <p:cNvCxnSpPr>
              <a:cxnSpLocks/>
            </p:cNvCxnSpPr>
            <p:nvPr/>
          </p:nvCxnSpPr>
          <p:spPr>
            <a:xfrm>
              <a:off x="4108300" y="4697108"/>
              <a:ext cx="193079" cy="300771"/>
            </a:xfrm>
            <a:prstGeom prst="curvedConnector2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DB2A7520-35B6-9AC2-8C19-2CF60A16601A}"/>
                </a:ext>
              </a:extLst>
            </p:cNvPr>
            <p:cNvCxnSpPr>
              <a:cxnSpLocks/>
            </p:cNvCxnSpPr>
            <p:nvPr/>
          </p:nvCxnSpPr>
          <p:spPr>
            <a:xfrm>
              <a:off x="3051773" y="5827071"/>
              <a:ext cx="393451" cy="12700"/>
            </a:xfrm>
            <a:prstGeom prst="curvedConnector3">
              <a:avLst>
                <a:gd name="adj1" fmla="val 50000"/>
              </a:avLst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3DF3430-179C-7AFE-70B7-461154FBEC38}"/>
                </a:ext>
              </a:extLst>
            </p:cNvPr>
            <p:cNvSpPr txBox="1"/>
            <p:nvPr/>
          </p:nvSpPr>
          <p:spPr>
            <a:xfrm>
              <a:off x="5083990" y="4496164"/>
              <a:ext cx="2206053" cy="44089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/>
                <a:t>(2) copy into local halo</a:t>
              </a:r>
            </a:p>
          </p:txBody>
        </p:sp>
      </p:grpSp>
      <p:graphicFrame>
        <p:nvGraphicFramePr>
          <p:cNvPr id="80" name="Table 79">
            <a:extLst>
              <a:ext uri="{FF2B5EF4-FFF2-40B4-BE49-F238E27FC236}">
                <a16:creationId xmlns:a16="http://schemas.microsoft.com/office/drawing/2014/main" id="{C3D07DE1-ECD8-416F-34C7-0A640CD825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712653"/>
              </p:ext>
            </p:extLst>
          </p:nvPr>
        </p:nvGraphicFramePr>
        <p:xfrm>
          <a:off x="5529220" y="4988031"/>
          <a:ext cx="1785980" cy="1690780"/>
        </p:xfrm>
        <a:graphic>
          <a:graphicData uri="http://schemas.openxmlformats.org/drawingml/2006/table">
            <a:tbl>
              <a:tblPr firstRow="1" bandRow="1"/>
              <a:tblGrid>
                <a:gridCol w="255140">
                  <a:extLst>
                    <a:ext uri="{9D8B030D-6E8A-4147-A177-3AD203B41FA5}">
                      <a16:colId xmlns:a16="http://schemas.microsoft.com/office/drawing/2014/main" val="3106741532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362138003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218171081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2408173199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1776924032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2021272104"/>
                    </a:ext>
                  </a:extLst>
                </a:gridCol>
                <a:gridCol w="255140">
                  <a:extLst>
                    <a:ext uri="{9D8B030D-6E8A-4147-A177-3AD203B41FA5}">
                      <a16:colId xmlns:a16="http://schemas.microsoft.com/office/drawing/2014/main" val="795283365"/>
                    </a:ext>
                  </a:extLst>
                </a:gridCol>
              </a:tblGrid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167515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8807841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504920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807297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156580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ＭＳ Ｐゴシック"/>
                        </a:defRPr>
                      </a:lvl9pPr>
                    </a:lstStyle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935970"/>
                  </a:ext>
                </a:extLst>
              </a:tr>
              <a:tr h="241540"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E2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104921"/>
                  </a:ext>
                </a:extLst>
              </a:tr>
            </a:tbl>
          </a:graphicData>
        </a:graphic>
      </p:graphicFrame>
      <p:grpSp>
        <p:nvGrpSpPr>
          <p:cNvPr id="94" name="Group 93">
            <a:extLst>
              <a:ext uri="{FF2B5EF4-FFF2-40B4-BE49-F238E27FC236}">
                <a16:creationId xmlns:a16="http://schemas.microsoft.com/office/drawing/2014/main" id="{6BEB64E9-23DB-57BB-0C59-D78737E64344}"/>
              </a:ext>
            </a:extLst>
          </p:cNvPr>
          <p:cNvGrpSpPr/>
          <p:nvPr/>
        </p:nvGrpSpPr>
        <p:grpSpPr>
          <a:xfrm>
            <a:off x="3387068" y="5061130"/>
            <a:ext cx="6286585" cy="1219531"/>
            <a:chOff x="3387068" y="5061130"/>
            <a:chExt cx="6286585" cy="1219531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0129B8D7-CF3D-63A2-4E11-EE6AC004D885}"/>
                </a:ext>
              </a:extLst>
            </p:cNvPr>
            <p:cNvGrpSpPr/>
            <p:nvPr/>
          </p:nvGrpSpPr>
          <p:grpSpPr>
            <a:xfrm>
              <a:off x="3387068" y="5061130"/>
              <a:ext cx="2565185" cy="605790"/>
              <a:chOff x="1945855" y="2404110"/>
              <a:chExt cx="2565185" cy="605790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CE92F3E-748E-9BF1-2E76-C8AE311B25B1}"/>
                  </a:ext>
                </a:extLst>
              </p:cNvPr>
              <p:cNvSpPr/>
              <p:nvPr/>
            </p:nvSpPr>
            <p:spPr bwMode="auto">
              <a:xfrm>
                <a:off x="4419600" y="2667000"/>
                <a:ext cx="91440" cy="91440"/>
              </a:xfrm>
              <a:prstGeom prst="ellipse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C9970E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41D004-7871-72FC-3CCB-A28A2743F9CD}"/>
                  </a:ext>
                </a:extLst>
              </p:cNvPr>
              <p:cNvSpPr/>
              <p:nvPr/>
            </p:nvSpPr>
            <p:spPr bwMode="auto">
              <a:xfrm>
                <a:off x="2199252" y="2667000"/>
                <a:ext cx="91440" cy="91440"/>
              </a:xfrm>
              <a:prstGeom prst="ellipse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9525" cap="flat" cmpd="sng" algn="ctr">
                <a:solidFill>
                  <a:srgbClr val="2D2DB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3F87545E-14E5-FA2A-609C-D4EAC4B945C9}"/>
                  </a:ext>
                </a:extLst>
              </p:cNvPr>
              <p:cNvSpPr/>
              <p:nvPr/>
            </p:nvSpPr>
            <p:spPr bwMode="auto">
              <a:xfrm>
                <a:off x="2199252" y="2918460"/>
                <a:ext cx="91440" cy="91440"/>
              </a:xfrm>
              <a:prstGeom prst="ellipse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9525" cap="flat" cmpd="sng" algn="ctr">
                <a:solidFill>
                  <a:srgbClr val="2D2DB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79B87FB2-576A-A8E0-2987-64D540C1728C}"/>
                  </a:ext>
                </a:extLst>
              </p:cNvPr>
              <p:cNvSpPr/>
              <p:nvPr/>
            </p:nvSpPr>
            <p:spPr bwMode="auto">
              <a:xfrm>
                <a:off x="2199252" y="2404110"/>
                <a:ext cx="91440" cy="91440"/>
              </a:xfrm>
              <a:prstGeom prst="ellipse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9525" cap="flat" cmpd="sng" algn="ctr">
                <a:solidFill>
                  <a:srgbClr val="2D2DB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B18F09C-DC85-B246-6A03-4A127F467B94}"/>
                  </a:ext>
                </a:extLst>
              </p:cNvPr>
              <p:cNvSpPr/>
              <p:nvPr/>
            </p:nvSpPr>
            <p:spPr bwMode="auto">
              <a:xfrm>
                <a:off x="2452649" y="2667511"/>
                <a:ext cx="91440" cy="91440"/>
              </a:xfrm>
              <a:prstGeom prst="ellipse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9525" cap="flat" cmpd="sng" algn="ctr">
                <a:solidFill>
                  <a:srgbClr val="2D2DB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088CFBE0-C437-E9F9-003F-809DDAA4443E}"/>
                  </a:ext>
                </a:extLst>
              </p:cNvPr>
              <p:cNvSpPr/>
              <p:nvPr/>
            </p:nvSpPr>
            <p:spPr bwMode="auto">
              <a:xfrm>
                <a:off x="1945855" y="2667000"/>
                <a:ext cx="91440" cy="91440"/>
              </a:xfrm>
              <a:prstGeom prst="ellipse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9525" cap="flat" cmpd="sng" algn="ctr">
                <a:solidFill>
                  <a:srgbClr val="2D2DB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457200" eaLnBrk="1" fontAlgn="base" latinLnBrk="0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PingFang SC" panose="020B0400000000000000" pitchFamily="34" charset="-122"/>
                </a:endParaRP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C756D6FD-1C72-EC31-1756-AD7C5E756AAF}"/>
                  </a:ext>
                </a:extLst>
              </p:cNvPr>
              <p:cNvCxnSpPr>
                <a:stCxn id="86" idx="6"/>
                <a:endCxn id="82" idx="2"/>
              </p:cNvCxnSpPr>
              <p:nvPr/>
            </p:nvCxnSpPr>
            <p:spPr bwMode="auto">
              <a:xfrm flipV="1">
                <a:off x="2544089" y="2712720"/>
                <a:ext cx="1875511" cy="511"/>
              </a:xfrm>
              <a:prstGeom prst="straightConnector1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2D2DB9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Curved Connector 88">
                <a:extLst>
                  <a:ext uri="{FF2B5EF4-FFF2-40B4-BE49-F238E27FC236}">
                    <a16:creationId xmlns:a16="http://schemas.microsoft.com/office/drawing/2014/main" id="{35E91D9E-F58A-F49E-D5E9-538E74E7A87A}"/>
                  </a:ext>
                </a:extLst>
              </p:cNvPr>
              <p:cNvCxnSpPr>
                <a:endCxn id="82" idx="0"/>
              </p:cNvCxnSpPr>
              <p:nvPr/>
            </p:nvCxnSpPr>
            <p:spPr bwMode="auto">
              <a:xfrm>
                <a:off x="2289790" y="2449830"/>
                <a:ext cx="2175530" cy="217170"/>
              </a:xfrm>
              <a:prstGeom prst="curvedConnector2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2D2DB9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Curved Connector 89">
                <a:extLst>
                  <a:ext uri="{FF2B5EF4-FFF2-40B4-BE49-F238E27FC236}">
                    <a16:creationId xmlns:a16="http://schemas.microsoft.com/office/drawing/2014/main" id="{4615A31A-2813-9D0C-15C6-E40A8AABC274}"/>
                  </a:ext>
                </a:extLst>
              </p:cNvPr>
              <p:cNvCxnSpPr>
                <a:stCxn id="87" idx="7"/>
                <a:endCxn id="82" idx="1"/>
              </p:cNvCxnSpPr>
              <p:nvPr/>
            </p:nvCxnSpPr>
            <p:spPr bwMode="auto">
              <a:xfrm rot="5400000" flipH="1" flipV="1">
                <a:off x="3228447" y="1475848"/>
                <a:ext cx="12700" cy="2409087"/>
              </a:xfrm>
              <a:prstGeom prst="curvedConnector3">
                <a:avLst>
                  <a:gd name="adj1" fmla="val 1130425"/>
                </a:avLst>
              </a:prstGeom>
              <a:solidFill>
                <a:srgbClr val="00B8FF"/>
              </a:solidFill>
              <a:ln w="28575" cap="flat" cmpd="sng" algn="ctr">
                <a:solidFill>
                  <a:srgbClr val="2D2DB9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Curved Connector 90">
                <a:extLst>
                  <a:ext uri="{FF2B5EF4-FFF2-40B4-BE49-F238E27FC236}">
                    <a16:creationId xmlns:a16="http://schemas.microsoft.com/office/drawing/2014/main" id="{000502EB-49B9-6B8A-E6EA-2A87A62B566A}"/>
                  </a:ext>
                </a:extLst>
              </p:cNvPr>
              <p:cNvCxnSpPr>
                <a:stCxn id="83" idx="5"/>
                <a:endCxn id="82" idx="3"/>
              </p:cNvCxnSpPr>
              <p:nvPr/>
            </p:nvCxnSpPr>
            <p:spPr bwMode="auto">
              <a:xfrm rot="16200000" flipH="1">
                <a:off x="3355146" y="1667204"/>
                <a:ext cx="12700" cy="2155690"/>
              </a:xfrm>
              <a:prstGeom prst="curvedConnector3">
                <a:avLst>
                  <a:gd name="adj1" fmla="val 980441"/>
                </a:avLst>
              </a:prstGeom>
              <a:solidFill>
                <a:srgbClr val="00B8FF"/>
              </a:solidFill>
              <a:ln w="28575" cap="flat" cmpd="sng" algn="ctr">
                <a:solidFill>
                  <a:srgbClr val="2D2DB9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Curved Connector 91">
                <a:extLst>
                  <a:ext uri="{FF2B5EF4-FFF2-40B4-BE49-F238E27FC236}">
                    <a16:creationId xmlns:a16="http://schemas.microsoft.com/office/drawing/2014/main" id="{D3CEAA42-509F-F815-AF0F-745BE5DD5D23}"/>
                  </a:ext>
                </a:extLst>
              </p:cNvPr>
              <p:cNvCxnSpPr>
                <a:stCxn id="84" idx="6"/>
                <a:endCxn id="82" idx="4"/>
              </p:cNvCxnSpPr>
              <p:nvPr/>
            </p:nvCxnSpPr>
            <p:spPr bwMode="auto">
              <a:xfrm flipV="1">
                <a:off x="2290692" y="2758440"/>
                <a:ext cx="2174628" cy="205740"/>
              </a:xfrm>
              <a:prstGeom prst="curvedConnector2">
                <a:avLst/>
              </a:prstGeom>
              <a:solidFill>
                <a:srgbClr val="00B8FF"/>
              </a:solidFill>
              <a:ln w="28575" cap="flat" cmpd="sng" algn="ctr">
                <a:solidFill>
                  <a:srgbClr val="2D2DB9"/>
                </a:solidFill>
                <a:prstDash val="sysDot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A262079-5CF1-EAA9-5938-85002CD1FD0A}"/>
                </a:ext>
              </a:extLst>
            </p:cNvPr>
            <p:cNvSpPr txBox="1"/>
            <p:nvPr/>
          </p:nvSpPr>
          <p:spPr>
            <a:xfrm>
              <a:off x="7467600" y="5839771"/>
              <a:ext cx="2206053" cy="440890"/>
            </a:xfrm>
            <a:prstGeom prst="rect">
              <a:avLst/>
            </a:prstGeom>
            <a:noFill/>
            <a:ln w="57150">
              <a:noFill/>
              <a:miter lim="800000"/>
            </a:ln>
          </p:spPr>
          <p:txBody>
            <a:bodyPr wrap="none" lIns="91440" tIns="91440" rIns="91440" bIns="91440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400"/>
                </a:spcBef>
              </a:pPr>
              <a:r>
                <a:rPr lang="en-US" dirty="0"/>
                <a:t>(3) copy into local halo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53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Rectangle 3"/>
          <p:cNvSpPr>
            <a:spLocks noGrp="1" noChangeArrowheads="1"/>
          </p:cNvSpPr>
          <p:nvPr>
            <p:ph type="body" sz="quarter" idx="17"/>
          </p:nvPr>
        </p:nvSpPr>
        <p:spPr>
          <a:xfrm>
            <a:off x="285750" y="999160"/>
            <a:ext cx="9163049" cy="5173040"/>
          </a:xfr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indices</a:t>
            </a:r>
            <a:r>
              <a:rPr lang="en-US" sz="1600" dirty="0">
                <a:latin typeface="Courier New" pitchFamily="49" charset="0"/>
              </a:rPr>
              <a:t> = {0..&lt;</a:t>
            </a:r>
            <a:r>
              <a:rPr lang="en-US" sz="1600" dirty="0" err="1">
                <a:latin typeface="Courier New" pitchFamily="49" charset="0"/>
              </a:rPr>
              <a:t>nx</a:t>
            </a:r>
            <a:r>
              <a:rPr lang="en-US" sz="1600" dirty="0">
                <a:latin typeface="Courier New" pitchFamily="49" charset="0"/>
              </a:rPr>
              <a:t>, 0..&lt;</a:t>
            </a:r>
            <a:r>
              <a:rPr lang="en-US" sz="1600" dirty="0" err="1">
                <a:latin typeface="Courier New" pitchFamily="49" charset="0"/>
              </a:rPr>
              <a:t>ny</a:t>
            </a:r>
            <a:r>
              <a:rPr lang="en-US" sz="1600" dirty="0">
                <a:latin typeface="Courier New" pitchFamily="49" charset="0"/>
              </a:rPr>
              <a:t>},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indicesInner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</a:rPr>
              <a:t>indices.expand</a:t>
            </a:r>
            <a:r>
              <a:rPr lang="en-US" sz="1600" dirty="0">
                <a:latin typeface="Courier New" pitchFamily="49" charset="0"/>
              </a:rPr>
              <a:t>(-1),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INDICES </a:t>
            </a:r>
            <a:r>
              <a:rPr lang="en-US" sz="1600" dirty="0">
                <a:latin typeface="Courier New" pitchFamily="49" charset="0"/>
              </a:rPr>
              <a:t>= </a:t>
            </a:r>
            <a:r>
              <a:rPr lang="en-US" sz="1600" dirty="0" err="1">
                <a:latin typeface="Courier New" pitchFamily="49" charset="0"/>
              </a:rPr>
              <a:t>Block.createDomain</a:t>
            </a:r>
            <a:r>
              <a:rPr lang="en-US" sz="1600" dirty="0">
                <a:latin typeface="Courier New" pitchFamily="49" charset="0"/>
              </a:rPr>
              <a:t>(indices);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const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u</a:t>
            </a:r>
            <a:r>
              <a:rPr lang="en-US" sz="1600" dirty="0">
                <a:latin typeface="Courier New" pitchFamily="49" charset="0"/>
              </a:rPr>
              <a:t>: [INDICES] real;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...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var</a:t>
            </a:r>
            <a:r>
              <a:rPr lang="en-US" sz="1600" dirty="0">
                <a:latin typeface="Courier New" pitchFamily="49" charset="0"/>
              </a:rPr>
              <a:t>  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LOCALE_DOM</a:t>
            </a:r>
            <a:r>
              <a:rPr lang="en-US" sz="1600" dirty="0">
                <a:latin typeface="Courier New" pitchFamily="49" charset="0"/>
              </a:rPr>
              <a:t> = </a:t>
            </a:r>
            <a:r>
              <a:rPr lang="en-US" sz="1600" dirty="0" err="1">
                <a:latin typeface="Courier New" pitchFamily="49" charset="0"/>
              </a:rPr>
              <a:t>Block.createDomain</a:t>
            </a:r>
            <a:r>
              <a:rPr lang="en-US" sz="1600" dirty="0">
                <a:latin typeface="Courier New" pitchFamily="49" charset="0"/>
              </a:rPr>
              <a:t>(</a:t>
            </a:r>
            <a:r>
              <a:rPr lang="en-US" sz="1600" dirty="0" err="1">
                <a:latin typeface="Courier New" pitchFamily="49" charset="0"/>
              </a:rPr>
              <a:t>u.targetLocales</a:t>
            </a:r>
            <a:r>
              <a:rPr lang="en-US" sz="1600" dirty="0">
                <a:latin typeface="Courier New" pitchFamily="49" charset="0"/>
              </a:rPr>
              <a:t>().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domain</a:t>
            </a:r>
            <a:r>
              <a:rPr lang="en-US" sz="1600" dirty="0">
                <a:latin typeface="Courier New" pitchFamily="49" charset="0"/>
              </a:rPr>
              <a:t>);</a:t>
            </a:r>
          </a:p>
          <a:p>
            <a:pPr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var</a:t>
            </a:r>
            <a:r>
              <a:rPr lang="en-US" sz="1600" dirty="0">
                <a:latin typeface="Courier New" pitchFamily="49" charset="0"/>
              </a:rPr>
              <a:t>   </a:t>
            </a:r>
            <a:r>
              <a:rPr lang="en-US" sz="1600" dirty="0" err="1">
                <a:solidFill>
                  <a:schemeClr val="accent3"/>
                </a:solidFill>
                <a:latin typeface="Courier New" pitchFamily="49" charset="0"/>
              </a:rPr>
              <a:t>haloArrays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:</a:t>
            </a:r>
            <a:r>
              <a:rPr lang="en-US" sz="1600" dirty="0">
                <a:latin typeface="Courier New" pitchFamily="49" charset="0"/>
              </a:rPr>
              <a:t> [LOCALE_DOM][0..&lt;4] </a:t>
            </a:r>
            <a:r>
              <a:rPr lang="en-US" sz="1600" dirty="0" err="1">
                <a:latin typeface="Courier New" pitchFamily="49" charset="0"/>
              </a:rPr>
              <a:t>haloArray</a:t>
            </a:r>
            <a:r>
              <a:rPr lang="en-US" sz="1600" dirty="0">
                <a:latin typeface="Courier New" pitchFamily="49" charset="0"/>
              </a:rPr>
              <a:t>;</a:t>
            </a:r>
          </a:p>
          <a:p>
            <a:pPr>
              <a:spcBef>
                <a:spcPct val="0"/>
              </a:spcBef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param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N </a:t>
            </a:r>
            <a:r>
              <a:rPr lang="en-US" sz="1600" dirty="0">
                <a:latin typeface="Courier New" pitchFamily="49" charset="0"/>
              </a:rPr>
              <a:t>= 0,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S </a:t>
            </a:r>
            <a:r>
              <a:rPr lang="en-US" sz="1600" dirty="0">
                <a:latin typeface="Courier New" pitchFamily="49" charset="0"/>
              </a:rPr>
              <a:t>= 1,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E </a:t>
            </a:r>
            <a:r>
              <a:rPr lang="en-US" sz="1600" dirty="0">
                <a:latin typeface="Courier New" pitchFamily="49" charset="0"/>
              </a:rPr>
              <a:t>= 2, 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W </a:t>
            </a:r>
            <a:r>
              <a:rPr lang="en-US" sz="1600" dirty="0">
                <a:latin typeface="Courier New" pitchFamily="49" charset="0"/>
              </a:rPr>
              <a:t>= 3;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...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for </a:t>
            </a:r>
            <a:r>
              <a:rPr lang="en-US" sz="1600" dirty="0">
                <a:latin typeface="Courier New" pitchFamily="49" charset="0"/>
              </a:rPr>
              <a:t>1..nt {</a:t>
            </a:r>
            <a:endParaRPr lang="en-US" sz="16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haloArrays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tidX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tidY-</a:t>
            </a:r>
            <a:r>
              <a:rPr lang="en-US" sz="1600" dirty="0">
                <a:solidFill>
                  <a:srgbClr val="FB1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][E].v = uLocal2[.., WW+</a:t>
            </a:r>
            <a:r>
              <a:rPr lang="en-US" sz="1600" dirty="0">
                <a:solidFill>
                  <a:srgbClr val="FB1E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b.barrier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uLocal1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&lt;=&gt;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uLocal2;</a:t>
            </a:r>
          </a:p>
          <a:p>
            <a:pPr marL="0" indent="0">
              <a:buNone/>
            </a:pPr>
            <a:b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uLocal1[.., WW] =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haloArrays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tidX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tidY</a:t>
            </a:r>
            <a:r>
              <a:rPr lang="en-US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][W].v;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  </a:t>
            </a:r>
            <a:r>
              <a:rPr lang="en-US" sz="1600" b="1" dirty="0" err="1">
                <a:solidFill>
                  <a:schemeClr val="accent1"/>
                </a:solidFill>
                <a:latin typeface="Courier New" pitchFamily="49" charset="0"/>
              </a:rPr>
              <a:t>forall</a:t>
            </a:r>
            <a:r>
              <a:rPr lang="en-US" sz="1600" dirty="0">
                <a:latin typeface="Courier New" pitchFamily="49" charset="0"/>
              </a:rPr>
              <a:t> (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i</a:t>
            </a:r>
            <a:r>
              <a:rPr lang="en-US" sz="1600" dirty="0">
                <a:latin typeface="Courier New" pitchFamily="49" charset="0"/>
              </a:rPr>
              <a:t>,</a:t>
            </a:r>
            <a:r>
              <a:rPr lang="en-US" sz="1600" dirty="0">
                <a:solidFill>
                  <a:schemeClr val="accent3"/>
                </a:solidFill>
                <a:latin typeface="Courier New" pitchFamily="49" charset="0"/>
              </a:rPr>
              <a:t>j</a:t>
            </a:r>
            <a:r>
              <a:rPr lang="en-US" sz="1600" dirty="0">
                <a:latin typeface="Courier New" pitchFamily="49" charset="0"/>
              </a:rPr>
              <a:t>)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in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dirty="0" err="1">
                <a:latin typeface="Courier New" pitchFamily="49" charset="0"/>
              </a:rPr>
              <a:t>localIndicesInner</a:t>
            </a:r>
            <a:r>
              <a:rPr lang="en-US" sz="1600" dirty="0">
                <a:latin typeface="Courier New" pitchFamily="49" charset="0"/>
              </a:rPr>
              <a:t> </a:t>
            </a:r>
            <a:r>
              <a:rPr lang="en-US" sz="1600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uLocal2[i,j] = uLocal1[</a:t>
            </a:r>
            <a:r>
              <a:rPr lang="en-US" sz="1600" dirty="0" err="1">
                <a:latin typeface="Courier New" pitchFamily="49" charset="0"/>
              </a:rPr>
              <a:t>i,j</a:t>
            </a:r>
            <a:r>
              <a:rPr lang="en-US" sz="1600" dirty="0">
                <a:latin typeface="Courier New" pitchFamily="49" charset="0"/>
              </a:rPr>
              <a:t>] + alpha*(uLocal1[i-1,j] + uLocal1[i+1,j]  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    + uLocal1[i,j-1] + uLocal1[i,j+1] - 4*uLocal1[</a:t>
            </a:r>
            <a:r>
              <a:rPr lang="en-US" sz="1600" dirty="0" err="1">
                <a:latin typeface="Courier New" pitchFamily="49" charset="0"/>
              </a:rPr>
              <a:t>i,j</a:t>
            </a:r>
            <a:r>
              <a:rPr lang="en-US" sz="1600" dirty="0">
                <a:latin typeface="Courier New" pitchFamily="49" charset="0"/>
              </a:rPr>
              <a:t>]);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  </a:t>
            </a:r>
            <a:r>
              <a:rPr lang="en-US" sz="1600" dirty="0" err="1">
                <a:latin typeface="Courier New" pitchFamily="49" charset="0"/>
              </a:rPr>
              <a:t>b.barrier</a:t>
            </a:r>
            <a:r>
              <a:rPr lang="en-US" sz="1600" dirty="0">
                <a:latin typeface="Courier New" pitchFamily="49" charset="0"/>
              </a:rPr>
              <a:t>();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sz="1600" dirty="0">
                <a:latin typeface="Courier New" pitchFamily="49" charset="0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4AC804-54FC-8D70-CAD2-6DEB87140A19}"/>
              </a:ext>
            </a:extLst>
          </p:cNvPr>
          <p:cNvGrpSpPr/>
          <p:nvPr/>
        </p:nvGrpSpPr>
        <p:grpSpPr>
          <a:xfrm>
            <a:off x="5486400" y="1050478"/>
            <a:ext cx="6629400" cy="365125"/>
            <a:chOff x="5486400" y="1050478"/>
            <a:chExt cx="6629400" cy="36512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F34A8B7-CA3E-644A-85A5-4C57BA244517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 flipV="1">
              <a:off x="5486400" y="1233041"/>
              <a:ext cx="1066800" cy="18256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0CB7EBCD-66B3-E945-A565-C03F1CBF7A63}"/>
                </a:ext>
              </a:extLst>
            </p:cNvPr>
            <p:cNvSpPr/>
            <p:nvPr/>
          </p:nvSpPr>
          <p:spPr bwMode="ltGray">
            <a:xfrm>
              <a:off x="6553200" y="1050478"/>
              <a:ext cx="5562600" cy="365125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Declare and distribute 'u' array.</a:t>
              </a:r>
            </a:p>
          </p:txBody>
        </p:sp>
      </p:grp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Halo Buffer Optimization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B30CDA-A40D-3441-8F8F-E7EBF3C257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58</a:t>
            </a:fld>
            <a:endParaRPr lang="en-US" dirty="0"/>
          </a:p>
        </p:txBody>
      </p:sp>
      <p:grpSp>
        <p:nvGrpSpPr>
          <p:cNvPr id="129030" name="Group 129029">
            <a:extLst>
              <a:ext uri="{FF2B5EF4-FFF2-40B4-BE49-F238E27FC236}">
                <a16:creationId xmlns:a16="http://schemas.microsoft.com/office/drawing/2014/main" id="{1213DA69-9025-7BDA-30BF-3A4997207B35}"/>
              </a:ext>
            </a:extLst>
          </p:cNvPr>
          <p:cNvGrpSpPr/>
          <p:nvPr/>
        </p:nvGrpSpPr>
        <p:grpSpPr>
          <a:xfrm>
            <a:off x="6705600" y="2447040"/>
            <a:ext cx="5410200" cy="600960"/>
            <a:chOff x="6705600" y="2447040"/>
            <a:chExt cx="5410200" cy="60096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DA7C4EE-F75E-C1A5-3751-D32AD4523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5600" y="2524395"/>
              <a:ext cx="1295400" cy="288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Process 8">
              <a:extLst>
                <a:ext uri="{FF2B5EF4-FFF2-40B4-BE49-F238E27FC236}">
                  <a16:creationId xmlns:a16="http://schemas.microsoft.com/office/drawing/2014/main" id="{305DC0D0-1764-C5E7-9987-D263C4420C1E}"/>
                </a:ext>
              </a:extLst>
            </p:cNvPr>
            <p:cNvSpPr/>
            <p:nvPr/>
          </p:nvSpPr>
          <p:spPr bwMode="ltGray">
            <a:xfrm>
              <a:off x="8001000" y="2447040"/>
              <a:ext cx="4114800" cy="600960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Declare North, South, East, and West halo arrays per locale</a:t>
              </a:r>
            </a:p>
          </p:txBody>
        </p:sp>
      </p:grpSp>
      <p:grpSp>
        <p:nvGrpSpPr>
          <p:cNvPr id="129039" name="Group 129038">
            <a:extLst>
              <a:ext uri="{FF2B5EF4-FFF2-40B4-BE49-F238E27FC236}">
                <a16:creationId xmlns:a16="http://schemas.microsoft.com/office/drawing/2014/main" id="{2D2F4F66-8E58-05F9-C65F-D4BC6B16FC72}"/>
              </a:ext>
            </a:extLst>
          </p:cNvPr>
          <p:cNvGrpSpPr/>
          <p:nvPr/>
        </p:nvGrpSpPr>
        <p:grpSpPr>
          <a:xfrm>
            <a:off x="6858000" y="3428999"/>
            <a:ext cx="5257800" cy="838199"/>
            <a:chOff x="6858000" y="3428999"/>
            <a:chExt cx="5257800" cy="838199"/>
          </a:xfrm>
        </p:grpSpPr>
        <p:cxnSp>
          <p:nvCxnSpPr>
            <p:cNvPr id="129033" name="Straight Arrow Connector 129032">
              <a:extLst>
                <a:ext uri="{FF2B5EF4-FFF2-40B4-BE49-F238E27FC236}">
                  <a16:creationId xmlns:a16="http://schemas.microsoft.com/office/drawing/2014/main" id="{49806E05-B535-F84E-959E-34FF460B5306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3506355"/>
              <a:ext cx="114300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034" name="Process 129033">
              <a:extLst>
                <a:ext uri="{FF2B5EF4-FFF2-40B4-BE49-F238E27FC236}">
                  <a16:creationId xmlns:a16="http://schemas.microsoft.com/office/drawing/2014/main" id="{AF8541C1-0807-A97A-AB9D-2210741A36D7}"/>
                </a:ext>
              </a:extLst>
            </p:cNvPr>
            <p:cNvSpPr/>
            <p:nvPr/>
          </p:nvSpPr>
          <p:spPr bwMode="ltGray">
            <a:xfrm>
              <a:off x="8001000" y="3428999"/>
              <a:ext cx="4114800" cy="838199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Copy local edge results into neighbor's halo array.  '</a:t>
              </a:r>
              <a:r>
                <a:rPr lang="en-US" dirty="0" err="1">
                  <a:solidFill>
                    <a:schemeClr val="bg1"/>
                  </a:solidFill>
                </a:rPr>
                <a:t>tidX</a:t>
              </a:r>
              <a:r>
                <a:rPr lang="en-US" dirty="0">
                  <a:solidFill>
                    <a:schemeClr val="bg1"/>
                  </a:solidFill>
                </a:rPr>
                <a:t>' and '</a:t>
              </a:r>
              <a:r>
                <a:rPr lang="en-US" dirty="0" err="1">
                  <a:solidFill>
                    <a:schemeClr val="bg1"/>
                  </a:solidFill>
                </a:rPr>
                <a:t>tidY</a:t>
              </a:r>
              <a:r>
                <a:rPr lang="en-US" dirty="0">
                  <a:solidFill>
                    <a:schemeClr val="bg1"/>
                  </a:solidFill>
                </a:rPr>
                <a:t>' are the locale's task id X and Y coordinates.</a:t>
              </a:r>
            </a:p>
          </p:txBody>
        </p:sp>
      </p:grpSp>
      <p:grpSp>
        <p:nvGrpSpPr>
          <p:cNvPr id="129044" name="Group 129043">
            <a:extLst>
              <a:ext uri="{FF2B5EF4-FFF2-40B4-BE49-F238E27FC236}">
                <a16:creationId xmlns:a16="http://schemas.microsoft.com/office/drawing/2014/main" id="{090EB178-41DD-BC41-010D-24BD9518E3BA}"/>
              </a:ext>
            </a:extLst>
          </p:cNvPr>
          <p:cNvGrpSpPr/>
          <p:nvPr/>
        </p:nvGrpSpPr>
        <p:grpSpPr>
          <a:xfrm>
            <a:off x="6477000" y="4561888"/>
            <a:ext cx="5638800" cy="365126"/>
            <a:chOff x="6477000" y="4561888"/>
            <a:chExt cx="5638800" cy="365126"/>
          </a:xfrm>
        </p:grpSpPr>
        <p:cxnSp>
          <p:nvCxnSpPr>
            <p:cNvPr id="129037" name="Straight Arrow Connector 129036">
              <a:extLst>
                <a:ext uri="{FF2B5EF4-FFF2-40B4-BE49-F238E27FC236}">
                  <a16:creationId xmlns:a16="http://schemas.microsoft.com/office/drawing/2014/main" id="{14D42477-E17F-8393-38D4-2A5095553869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4724400"/>
              <a:ext cx="1524000" cy="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038" name="Process 129037">
              <a:extLst>
                <a:ext uri="{FF2B5EF4-FFF2-40B4-BE49-F238E27FC236}">
                  <a16:creationId xmlns:a16="http://schemas.microsoft.com/office/drawing/2014/main" id="{E438929B-F399-8834-F769-82CB45E7F39E}"/>
                </a:ext>
              </a:extLst>
            </p:cNvPr>
            <p:cNvSpPr/>
            <p:nvPr/>
          </p:nvSpPr>
          <p:spPr bwMode="ltGray">
            <a:xfrm>
              <a:off x="8001000" y="4561888"/>
              <a:ext cx="4114800" cy="36512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Copy halo array into local halo.</a:t>
              </a:r>
            </a:p>
          </p:txBody>
        </p:sp>
      </p:grpSp>
      <p:grpSp>
        <p:nvGrpSpPr>
          <p:cNvPr id="129045" name="Group 129044">
            <a:extLst>
              <a:ext uri="{FF2B5EF4-FFF2-40B4-BE49-F238E27FC236}">
                <a16:creationId xmlns:a16="http://schemas.microsoft.com/office/drawing/2014/main" id="{A4010B0F-0B83-8E2A-423C-1C5A8CEC2839}"/>
              </a:ext>
            </a:extLst>
          </p:cNvPr>
          <p:cNvGrpSpPr/>
          <p:nvPr/>
        </p:nvGrpSpPr>
        <p:grpSpPr>
          <a:xfrm>
            <a:off x="7620000" y="5641995"/>
            <a:ext cx="4495800" cy="419459"/>
            <a:chOff x="7620000" y="5641995"/>
            <a:chExt cx="4495800" cy="419459"/>
          </a:xfrm>
        </p:grpSpPr>
        <p:cxnSp>
          <p:nvCxnSpPr>
            <p:cNvPr id="129041" name="Straight Arrow Connector 129040">
              <a:extLst>
                <a:ext uri="{FF2B5EF4-FFF2-40B4-BE49-F238E27FC236}">
                  <a16:creationId xmlns:a16="http://schemas.microsoft.com/office/drawing/2014/main" id="{4EA9A5BA-21FF-2B99-492D-13E9C354ACD3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0" y="5641995"/>
              <a:ext cx="381000" cy="21684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042" name="Process 129041">
              <a:extLst>
                <a:ext uri="{FF2B5EF4-FFF2-40B4-BE49-F238E27FC236}">
                  <a16:creationId xmlns:a16="http://schemas.microsoft.com/office/drawing/2014/main" id="{A18A1818-BFB0-B2A4-119B-FFEF7433CC76}"/>
                </a:ext>
              </a:extLst>
            </p:cNvPr>
            <p:cNvSpPr/>
            <p:nvPr/>
          </p:nvSpPr>
          <p:spPr bwMode="ltGray">
            <a:xfrm>
              <a:off x="8001000" y="5696328"/>
              <a:ext cx="4114800" cy="36512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Compute u[</a:t>
              </a:r>
              <a:r>
                <a:rPr lang="en-US" dirty="0" err="1">
                  <a:solidFill>
                    <a:schemeClr val="bg1"/>
                  </a:solidFill>
                </a:rPr>
                <a:t>I,j</a:t>
              </a:r>
              <a:r>
                <a:rPr lang="en-US" dirty="0">
                  <a:solidFill>
                    <a:schemeClr val="bg1"/>
                  </a:solidFill>
                </a:rPr>
                <a:t>] in local subdomain.</a:t>
              </a:r>
            </a:p>
          </p:txBody>
        </p:sp>
      </p:grpSp>
      <p:grpSp>
        <p:nvGrpSpPr>
          <p:cNvPr id="129052" name="Group 129051">
            <a:extLst>
              <a:ext uri="{FF2B5EF4-FFF2-40B4-BE49-F238E27FC236}">
                <a16:creationId xmlns:a16="http://schemas.microsoft.com/office/drawing/2014/main" id="{8E2D3423-F2A2-8FEF-AEDA-9C6118F897D0}"/>
              </a:ext>
            </a:extLst>
          </p:cNvPr>
          <p:cNvGrpSpPr/>
          <p:nvPr/>
        </p:nvGrpSpPr>
        <p:grpSpPr>
          <a:xfrm>
            <a:off x="1905000" y="4038600"/>
            <a:ext cx="5334000" cy="2296112"/>
            <a:chOff x="1905000" y="4038600"/>
            <a:chExt cx="5334000" cy="2296112"/>
          </a:xfrm>
        </p:grpSpPr>
        <p:cxnSp>
          <p:nvCxnSpPr>
            <p:cNvPr id="129047" name="Straight Arrow Connector 129046">
              <a:extLst>
                <a:ext uri="{FF2B5EF4-FFF2-40B4-BE49-F238E27FC236}">
                  <a16:creationId xmlns:a16="http://schemas.microsoft.com/office/drawing/2014/main" id="{DECE3FA1-BC0B-30F4-94EF-231149AA9183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5915253"/>
              <a:ext cx="381000" cy="216845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048" name="Process 129047">
              <a:extLst>
                <a:ext uri="{FF2B5EF4-FFF2-40B4-BE49-F238E27FC236}">
                  <a16:creationId xmlns:a16="http://schemas.microsoft.com/office/drawing/2014/main" id="{97C3A709-4274-818C-A1AA-3A8603DB9F41}"/>
                </a:ext>
              </a:extLst>
            </p:cNvPr>
            <p:cNvSpPr/>
            <p:nvPr/>
          </p:nvSpPr>
          <p:spPr bwMode="ltGray">
            <a:xfrm>
              <a:off x="3124200" y="5969586"/>
              <a:ext cx="4114800" cy="365126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Barrier over all locales</a:t>
              </a:r>
            </a:p>
          </p:txBody>
        </p:sp>
        <p:cxnSp>
          <p:nvCxnSpPr>
            <p:cNvPr id="129049" name="Straight Arrow Connector 129048">
              <a:extLst>
                <a:ext uri="{FF2B5EF4-FFF2-40B4-BE49-F238E27FC236}">
                  <a16:creationId xmlns:a16="http://schemas.microsoft.com/office/drawing/2014/main" id="{E5BC6D37-9315-BEE7-F152-D5ECE133DC94}"/>
                </a:ext>
              </a:extLst>
            </p:cNvPr>
            <p:cNvCxnSpPr>
              <a:cxnSpLocks/>
            </p:cNvCxnSpPr>
            <p:nvPr/>
          </p:nvCxnSpPr>
          <p:spPr>
            <a:xfrm>
              <a:off x="1905000" y="4038600"/>
              <a:ext cx="1219200" cy="1820240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29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'diffusion/heat_2D.*.</a:t>
            </a:r>
            <a:r>
              <a:rPr lang="en-US" sz="2000" b="1" dirty="0" err="1"/>
              <a:t>chpl</a:t>
            </a:r>
            <a:r>
              <a:rPr lang="en-US" sz="2000" b="1" dirty="0"/>
              <a:t>' in the Chapel examples</a:t>
            </a:r>
          </a:p>
          <a:p>
            <a:pPr lvl="1"/>
            <a:r>
              <a:rPr lang="en-US" sz="1800" dirty="0"/>
              <a:t>'heat_2D.chpl' - shared memory parallel version that runs in locale 0</a:t>
            </a:r>
          </a:p>
          <a:p>
            <a:pPr lvl="1"/>
            <a:r>
              <a:rPr lang="en-US" sz="1800" dirty="0"/>
              <a:t>'heat_2D_dist.chpl' - parallel and distributed version that is the same as 'heat_2D.chpl' but with distributed arrays</a:t>
            </a:r>
          </a:p>
          <a:p>
            <a:pPr lvl="1"/>
            <a:r>
              <a:rPr lang="en-US" sz="1800" dirty="0"/>
              <a:t>'heat_2D_dist_buffers.chpl' - parallel and distributed version that copies to neighbors landing pad and then into local halos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r>
              <a:rPr lang="en-US" sz="2400" b="1" dirty="0"/>
              <a:t>Concepts illustrated</a:t>
            </a:r>
          </a:p>
          <a:p>
            <a:pPr lvl="1"/>
            <a:r>
              <a:rPr lang="en-US" sz="2800" dirty="0"/>
              <a:t>'</a:t>
            </a:r>
            <a:r>
              <a:rPr lang="en-US" sz="2800" dirty="0" err="1"/>
              <a:t>forall</a:t>
            </a:r>
            <a:r>
              <a:rPr lang="en-US" sz="2800" dirty="0"/>
              <a:t>' provides distributed and shared memory parallelism when do a '</a:t>
            </a:r>
            <a:r>
              <a:rPr lang="en-US" sz="2800" dirty="0" err="1"/>
              <a:t>forall</a:t>
            </a:r>
            <a:r>
              <a:rPr lang="en-US" sz="2800" dirty="0"/>
              <a:t>' over the 2D Block distributed array</a:t>
            </a:r>
          </a:p>
          <a:p>
            <a:pPr lvl="1"/>
            <a:r>
              <a:rPr lang="en-US" sz="2800" dirty="0"/>
              <a:t>'heat_2D_dist.chpl' version doesn't do any special handling of the halo exchange</a:t>
            </a:r>
          </a:p>
          <a:p>
            <a:pPr lvl="1"/>
            <a:r>
              <a:rPr lang="en-US" sz="2800" dirty="0"/>
              <a:t>'heat_2D_dist_buffers.chpl' shows an optimization that explicitly copies subarrays into buffers</a:t>
            </a:r>
            <a:endParaRPr lang="en-US" sz="2400" dirty="0"/>
          </a:p>
          <a:p>
            <a:pPr marL="0" indent="0">
              <a:buNone/>
            </a:pPr>
            <a:endParaRPr lang="en-US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59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2D Heat Diffusion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93ADBE-3A8E-DCB5-E042-671499851269}"/>
              </a:ext>
            </a:extLst>
          </p:cNvPr>
          <p:cNvSpPr txBox="1"/>
          <p:nvPr/>
        </p:nvSpPr>
        <p:spPr>
          <a:xfrm>
            <a:off x="7296150" y="152400"/>
            <a:ext cx="4743450" cy="79765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diffusion</a:t>
            </a: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make run-heat_2D</a:t>
            </a:r>
          </a:p>
        </p:txBody>
      </p:sp>
    </p:spTree>
    <p:extLst>
      <p:ext uri="{BB962C8B-B14F-4D97-AF65-F5344CB8AC3E}">
        <p14:creationId xmlns:p14="http://schemas.microsoft.com/office/powerpoint/2010/main" val="15247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30643C-84C4-0C40-B9A3-FBF76BA725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/>
              <a:t>HPE Apollo (May 2021)</a:t>
            </a:r>
          </a:p>
          <a:p>
            <a:pPr lvl="1"/>
            <a:r>
              <a:rPr lang="en-US" sz="1800" dirty="0"/>
              <a:t>HDR-100 </a:t>
            </a:r>
            <a:r>
              <a:rPr lang="en-US" sz="1800" dirty="0" err="1"/>
              <a:t>Infiniband</a:t>
            </a:r>
            <a:r>
              <a:rPr lang="en-US" sz="1800" dirty="0"/>
              <a:t> network (100 Gb/s)</a:t>
            </a:r>
          </a:p>
          <a:p>
            <a:pPr lvl="1"/>
            <a:r>
              <a:rPr lang="en-US" sz="1800" dirty="0"/>
              <a:t>576 compute nodes</a:t>
            </a:r>
          </a:p>
          <a:p>
            <a:pPr lvl="1"/>
            <a:r>
              <a:rPr lang="en-US" sz="1800" dirty="0"/>
              <a:t>72 TiB of 8-byte values</a:t>
            </a:r>
          </a:p>
          <a:p>
            <a:pPr lvl="1"/>
            <a:r>
              <a:rPr lang="en-US" sz="1800" dirty="0"/>
              <a:t>~480 GiB/s (~150 seconds)</a:t>
            </a:r>
          </a:p>
          <a:p>
            <a:pPr lvl="1"/>
            <a:endParaRPr lang="en-US" sz="500" b="1" dirty="0"/>
          </a:p>
          <a:p>
            <a:pPr marL="0" indent="0">
              <a:buNone/>
            </a:pPr>
            <a:r>
              <a:rPr lang="en-US" sz="2000" b="1" dirty="0"/>
              <a:t>HPE Cray EX (April 2023)</a:t>
            </a:r>
          </a:p>
          <a:p>
            <a:pPr lvl="1"/>
            <a:r>
              <a:rPr lang="en-US" sz="1800" dirty="0"/>
              <a:t>Slingshot-11 network (200 Gb/s)</a:t>
            </a:r>
          </a:p>
          <a:p>
            <a:pPr lvl="1"/>
            <a:r>
              <a:rPr lang="en-US" sz="1800" dirty="0"/>
              <a:t>896 compute nodes</a:t>
            </a:r>
          </a:p>
          <a:p>
            <a:pPr lvl="1"/>
            <a:r>
              <a:rPr lang="en-US" sz="1800" dirty="0"/>
              <a:t>28 TiB of 8-byte values</a:t>
            </a:r>
          </a:p>
          <a:p>
            <a:pPr lvl="1"/>
            <a:r>
              <a:rPr lang="en-US" sz="1800" dirty="0"/>
              <a:t>~1200 GiB/s (~24 seconds)</a:t>
            </a:r>
          </a:p>
          <a:p>
            <a:pPr lvl="1"/>
            <a:endParaRPr lang="en-US" sz="500" dirty="0"/>
          </a:p>
          <a:p>
            <a:pPr marL="0" indent="0">
              <a:buNone/>
            </a:pPr>
            <a:r>
              <a:rPr lang="en-US" sz="2000" b="1" dirty="0"/>
              <a:t>HPE Cray EX (May 2023)</a:t>
            </a:r>
          </a:p>
          <a:p>
            <a:pPr lvl="1"/>
            <a:r>
              <a:rPr lang="en-US" sz="1800" dirty="0"/>
              <a:t>Slingshot-11 network (200 Gb/s)</a:t>
            </a:r>
          </a:p>
          <a:p>
            <a:pPr lvl="1"/>
            <a:r>
              <a:rPr lang="en-US" sz="1800" dirty="0"/>
              <a:t>8192 compute nodes</a:t>
            </a:r>
          </a:p>
          <a:p>
            <a:pPr lvl="1"/>
            <a:r>
              <a:rPr lang="en-US" sz="1800" dirty="0"/>
              <a:t>256 TiB of 8-byte values</a:t>
            </a:r>
          </a:p>
          <a:p>
            <a:pPr lvl="1"/>
            <a:r>
              <a:rPr lang="en-US" sz="1800" dirty="0"/>
              <a:t>~8500 GiB/s (~31 seconds)</a:t>
            </a:r>
          </a:p>
          <a:p>
            <a:pPr marL="228600" lvl="1" indent="0" algn="ctr">
              <a:buNone/>
            </a:pPr>
            <a:r>
              <a:rPr lang="en-US" b="1" dirty="0"/>
              <a:t>A notable performance achievement in ~100 lines of Chapel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C06CBB-B76C-C642-AAE5-489FDC48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Arkouda </a:t>
            </a:r>
            <a:r>
              <a:rPr lang="en-US" dirty="0" err="1"/>
              <a:t>Argsort</a:t>
            </a:r>
            <a:r>
              <a:rPr lang="en-US" dirty="0"/>
              <a:t> Performance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60C8B63-5B17-8E42-A97A-3114322B2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91058" y="986794"/>
            <a:ext cx="7372340" cy="44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505079-3477-8846-B720-5A1CB1287871}"/>
              </a:ext>
            </a:extLst>
          </p:cNvPr>
          <p:cNvGrpSpPr/>
          <p:nvPr/>
        </p:nvGrpSpPr>
        <p:grpSpPr>
          <a:xfrm flipV="1">
            <a:off x="10515600" y="2886074"/>
            <a:ext cx="914400" cy="1085851"/>
            <a:chOff x="4800600" y="2571750"/>
            <a:chExt cx="1219200" cy="1447800"/>
          </a:xfrm>
          <a:solidFill>
            <a:srgbClr val="0DB438"/>
          </a:solidFill>
        </p:grpSpPr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E9558324-5B8B-0C42-B07C-61296A37A45F}"/>
                </a:ext>
              </a:extLst>
            </p:cNvPr>
            <p:cNvSpPr/>
            <p:nvPr/>
          </p:nvSpPr>
          <p:spPr>
            <a:xfrm>
              <a:off x="4800600" y="2571750"/>
              <a:ext cx="1219200" cy="1447800"/>
            </a:xfrm>
            <a:prstGeom prst="downArrow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110A25-9C30-AE4D-8FD9-E66692F3E34F}"/>
                </a:ext>
              </a:extLst>
            </p:cNvPr>
            <p:cNvSpPr txBox="1"/>
            <p:nvPr/>
          </p:nvSpPr>
          <p:spPr>
            <a:xfrm rot="16200000">
              <a:off x="4919312" y="2903309"/>
              <a:ext cx="972915" cy="49244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better</a:t>
              </a:r>
            </a:p>
          </p:txBody>
        </p:sp>
      </p:grp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0D07C36-A8E6-8B46-A7B0-C281C602117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6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635689-3AAC-A641-A0CF-AAC539318317}"/>
              </a:ext>
            </a:extLst>
          </p:cNvPr>
          <p:cNvCxnSpPr>
            <a:cxnSpLocks/>
          </p:cNvCxnSpPr>
          <p:nvPr/>
        </p:nvCxnSpPr>
        <p:spPr>
          <a:xfrm>
            <a:off x="3283890" y="2819400"/>
            <a:ext cx="895342" cy="0"/>
          </a:xfrm>
          <a:prstGeom prst="line">
            <a:avLst/>
          </a:prstGeom>
          <a:ln w="57150">
            <a:solidFill>
              <a:srgbClr val="3984C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613954-C394-5C41-9BEA-0064A24B66E3}"/>
              </a:ext>
            </a:extLst>
          </p:cNvPr>
          <p:cNvGrpSpPr/>
          <p:nvPr/>
        </p:nvGrpSpPr>
        <p:grpSpPr>
          <a:xfrm>
            <a:off x="3238484" y="1100471"/>
            <a:ext cx="952516" cy="152399"/>
            <a:chOff x="3531727" y="3402830"/>
            <a:chExt cx="952516" cy="1523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6A30B5-E555-864B-B912-0DBB3EDA3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9843" y="3479030"/>
              <a:ext cx="809612" cy="1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2676F2-D324-E54C-A392-C02489B0D5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2313" y="3402830"/>
              <a:ext cx="161930" cy="152399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E8F047A-A20C-384D-971A-D2848CE9E8CC}"/>
                </a:ext>
              </a:extLst>
            </p:cNvPr>
            <p:cNvCxnSpPr>
              <a:cxnSpLocks/>
            </p:cNvCxnSpPr>
            <p:nvPr/>
          </p:nvCxnSpPr>
          <p:spPr>
            <a:xfrm>
              <a:off x="4312785" y="3402830"/>
              <a:ext cx="161930" cy="152399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6CC388-FD1A-2142-A680-9465E5553B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1255" y="3402830"/>
              <a:ext cx="161930" cy="152399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B2E0AA-BBF7-6344-98F2-26AFFFEA673D}"/>
                </a:ext>
              </a:extLst>
            </p:cNvPr>
            <p:cNvCxnSpPr>
              <a:cxnSpLocks/>
            </p:cNvCxnSpPr>
            <p:nvPr/>
          </p:nvCxnSpPr>
          <p:spPr>
            <a:xfrm>
              <a:off x="3531727" y="3402830"/>
              <a:ext cx="161930" cy="152399"/>
            </a:xfrm>
            <a:prstGeom prst="line">
              <a:avLst/>
            </a:prstGeom>
            <a:ln w="57150">
              <a:solidFill>
                <a:srgbClr val="00A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6AD1263-35E6-504A-8C74-B4FFFE13893A}"/>
              </a:ext>
            </a:extLst>
          </p:cNvPr>
          <p:cNvCxnSpPr>
            <a:cxnSpLocks/>
          </p:cNvCxnSpPr>
          <p:nvPr/>
        </p:nvCxnSpPr>
        <p:spPr>
          <a:xfrm>
            <a:off x="3262626" y="4476307"/>
            <a:ext cx="895342" cy="0"/>
          </a:xfrm>
          <a:prstGeom prst="line">
            <a:avLst/>
          </a:prstGeom>
          <a:ln w="57150">
            <a:solidFill>
              <a:srgbClr val="005596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075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image_analysis</a:t>
            </a:r>
            <a:r>
              <a:rPr lang="en-US" sz="2000" b="1" dirty="0"/>
              <a:t>/' subdirectory in the Chapel examples</a:t>
            </a:r>
          </a:p>
          <a:p>
            <a:pPr lvl="1"/>
            <a:r>
              <a:rPr lang="en-US" sz="1800" dirty="0"/>
              <a:t>Coral reef diversity analysis written by Scott Bachman</a:t>
            </a:r>
          </a:p>
          <a:p>
            <a:pPr lvl="1"/>
            <a:r>
              <a:rPr lang="en-US" sz="1800" dirty="0"/>
              <a:t>Reads a single file in parallel</a:t>
            </a:r>
          </a:p>
          <a:p>
            <a:pPr lvl="1"/>
            <a:r>
              <a:rPr lang="en-US" sz="1800" dirty="0"/>
              <a:t>Uses distributed and shared memory parallelism</a:t>
            </a:r>
          </a:p>
          <a:p>
            <a:pPr lvl="1"/>
            <a:r>
              <a:rPr lang="en-US" sz="1800" dirty="0"/>
              <a:t>Is being used and modified by Scott and collaborators for climate research</a:t>
            </a:r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'</a:t>
            </a:r>
            <a:r>
              <a:rPr lang="en-US" sz="2000" b="1" dirty="0" err="1"/>
              <a:t>image_analysis</a:t>
            </a:r>
            <a:r>
              <a:rPr lang="en-US" sz="2000" b="1" dirty="0"/>
              <a:t>/README' explains how to compile and run it</a:t>
            </a:r>
            <a:endParaRPr lang="en-US" dirty="0"/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60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Image Processing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686009-445E-5E7F-FB2E-9324F59AB19C}"/>
              </a:ext>
            </a:extLst>
          </p:cNvPr>
          <p:cNvSpPr txBox="1"/>
          <p:nvPr/>
        </p:nvSpPr>
        <p:spPr>
          <a:xfrm>
            <a:off x="7296150" y="152400"/>
            <a:ext cx="4743450" cy="79765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image_analysis</a:t>
            </a:r>
            <a:endParaRPr lang="en-US" sz="20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make run-main</a:t>
            </a:r>
          </a:p>
        </p:txBody>
      </p:sp>
    </p:spTree>
    <p:extLst>
      <p:ext uri="{BB962C8B-B14F-4D97-AF65-F5344CB8AC3E}">
        <p14:creationId xmlns:p14="http://schemas.microsoft.com/office/powerpoint/2010/main" val="25675440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6143745" cy="5096840"/>
          </a:xfrm>
        </p:spPr>
        <p:txBody>
          <a:bodyPr/>
          <a:lstStyle/>
          <a:p>
            <a:r>
              <a:rPr lang="en-US" sz="2400" b="1" dirty="0"/>
              <a:t>Analyzing images for coral reef diversity</a:t>
            </a:r>
          </a:p>
          <a:p>
            <a:pPr lvl="1"/>
            <a:r>
              <a:rPr lang="en-US" sz="2200" dirty="0"/>
              <a:t>Important for prioritizing interventions</a:t>
            </a:r>
          </a:p>
          <a:p>
            <a:r>
              <a:rPr lang="en-US" sz="2400" b="1" dirty="0"/>
              <a:t>Algorithm implemented productively</a:t>
            </a:r>
          </a:p>
          <a:p>
            <a:pPr lvl="1"/>
            <a:r>
              <a:rPr lang="en-US" sz="2200" dirty="0"/>
              <a:t>Add up weighted values of all points in a neighborhood, i.e., convolution over image</a:t>
            </a:r>
          </a:p>
          <a:p>
            <a:pPr lvl="1"/>
            <a:r>
              <a:rPr lang="en-US" sz="2200" dirty="0"/>
              <a:t>Developed by Scott Bachman, NCAR scientist who is a visiting scholar on the Chapel team</a:t>
            </a:r>
          </a:p>
          <a:p>
            <a:pPr lvl="1"/>
            <a:r>
              <a:rPr lang="en-US" sz="2200" dirty="0"/>
              <a:t>Scott started learning Chapel in Sept 2022, started Coral Reef app in Dec 2022, already had collaborators presenting results in Feb 2023</a:t>
            </a:r>
          </a:p>
          <a:p>
            <a:pPr lvl="1"/>
            <a:r>
              <a:rPr lang="en-US" sz="2200" dirty="0"/>
              <a:t>Last week with ~5 lines changed, ran on a GPU</a:t>
            </a:r>
          </a:p>
          <a:p>
            <a:r>
              <a:rPr lang="en-US" sz="2400" b="1" dirty="0"/>
              <a:t>Performance</a:t>
            </a:r>
          </a:p>
          <a:p>
            <a:pPr lvl="1"/>
            <a:r>
              <a:rPr lang="en-US" sz="2200" dirty="0"/>
              <a:t>Less than 300 lines of Chapel code scales out to 100s of processors on Cheyenne (NCAR)</a:t>
            </a:r>
          </a:p>
          <a:p>
            <a:pPr lvl="1"/>
            <a:r>
              <a:rPr lang="en-US" sz="2200" dirty="0">
                <a:solidFill>
                  <a:schemeClr val="dk1"/>
                </a:solidFill>
                <a:latin typeface="+mn-lt"/>
                <a:ea typeface="Inter"/>
                <a:cs typeface="Inter"/>
                <a:sym typeface="Inter"/>
              </a:rPr>
              <a:t>Full maps calculated in </a:t>
            </a:r>
            <a:r>
              <a:rPr lang="en-US" sz="2200" i="1" dirty="0">
                <a:solidFill>
                  <a:srgbClr val="00B050"/>
                </a:solidFill>
                <a:latin typeface="+mn-lt"/>
                <a:ea typeface="Inter"/>
                <a:cs typeface="Inter"/>
                <a:sym typeface="Inter"/>
              </a:rPr>
              <a:t>seconds</a:t>
            </a:r>
            <a:r>
              <a:rPr lang="en-US" sz="2200" dirty="0">
                <a:solidFill>
                  <a:schemeClr val="dk1"/>
                </a:solidFill>
                <a:latin typeface="+mn-lt"/>
                <a:ea typeface="Inter"/>
                <a:cs typeface="Inter"/>
                <a:sym typeface="Inter"/>
              </a:rPr>
              <a:t>, rather than days</a:t>
            </a:r>
          </a:p>
          <a:p>
            <a:endParaRPr lang="en-US" sz="2400" b="1" dirty="0">
              <a:solidFill>
                <a:schemeClr val="dk1"/>
              </a:solidFill>
              <a:latin typeface="+mn-lt"/>
              <a:ea typeface="Inter"/>
              <a:sym typeface="Inter"/>
            </a:endParaRPr>
          </a:p>
          <a:p>
            <a:pPr marL="228600" lvl="1" indent="0">
              <a:buNone/>
            </a:pPr>
            <a:endParaRPr lang="en-US" sz="2200" b="1" dirty="0">
              <a:solidFill>
                <a:schemeClr val="dk1"/>
              </a:solidFill>
              <a:latin typeface="+mn-lt"/>
              <a:ea typeface="Inter"/>
              <a:sym typeface="Inter"/>
            </a:endParaRPr>
          </a:p>
          <a:p>
            <a:pPr lvl="1"/>
            <a:endParaRPr lang="en-US" dirty="0"/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61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8401057" cy="401362"/>
          </a:xfrm>
        </p:spPr>
        <p:txBody>
          <a:bodyPr/>
          <a:lstStyle/>
          <a:p>
            <a:r>
              <a:rPr lang="en-US" dirty="0"/>
              <a:t>Image Processing for Coral Reef Dissimilarity</a:t>
            </a:r>
          </a:p>
        </p:txBody>
      </p:sp>
      <p:pic>
        <p:nvPicPr>
          <p:cNvPr id="4" name="Picture 4" descr="Picture 4">
            <a:extLst>
              <a:ext uri="{FF2B5EF4-FFF2-40B4-BE49-F238E27FC236}">
                <a16:creationId xmlns:a16="http://schemas.microsoft.com/office/drawing/2014/main" id="{BD04984E-7FB3-9A4D-F445-E31F21F74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498" y="746761"/>
            <a:ext cx="5347973" cy="52420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4E11208-E0B6-7D24-77AE-EDBE4E7C35F0}"/>
              </a:ext>
            </a:extLst>
          </p:cNvPr>
          <p:cNvGrpSpPr/>
          <p:nvPr/>
        </p:nvGrpSpPr>
        <p:grpSpPr>
          <a:xfrm>
            <a:off x="6429497" y="753832"/>
            <a:ext cx="1495170" cy="1495171"/>
            <a:chOff x="1975604" y="2132614"/>
            <a:chExt cx="1495170" cy="1495171"/>
          </a:xfrm>
        </p:grpSpPr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033A7C30-5517-35FD-545A-E125C86F78BE}"/>
                </a:ext>
              </a:extLst>
            </p:cNvPr>
            <p:cNvSpPr/>
            <p:nvPr/>
          </p:nvSpPr>
          <p:spPr>
            <a:xfrm>
              <a:off x="1975604" y="2132614"/>
              <a:ext cx="1495170" cy="149517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32538F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" name="Oval 5">
              <a:extLst>
                <a:ext uri="{FF2B5EF4-FFF2-40B4-BE49-F238E27FC236}">
                  <a16:creationId xmlns:a16="http://schemas.microsoft.com/office/drawing/2014/main" id="{B06391D6-3E59-1EC8-5460-11BC3D3F04EF}"/>
                </a:ext>
              </a:extLst>
            </p:cNvPr>
            <p:cNvSpPr/>
            <p:nvPr/>
          </p:nvSpPr>
          <p:spPr>
            <a:xfrm>
              <a:off x="1975604" y="2138794"/>
              <a:ext cx="1495170" cy="1488991"/>
            </a:xfrm>
            <a:prstGeom prst="ellipse">
              <a:avLst/>
            </a:prstGeom>
            <a:solidFill>
              <a:srgbClr val="E7E6E6"/>
            </a:solidFill>
            <a:ln w="12700">
              <a:solidFill>
                <a:srgbClr val="32538F"/>
              </a:solidFill>
              <a:miter/>
            </a:ln>
          </p:spPr>
          <p:txBody>
            <a:bodyPr lIns="45719" rIns="45719" anchor="ctr"/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traight Arrow Connector 15">
              <a:extLst>
                <a:ext uri="{FF2B5EF4-FFF2-40B4-BE49-F238E27FC236}">
                  <a16:creationId xmlns:a16="http://schemas.microsoft.com/office/drawing/2014/main" id="{861B08D5-B388-D56F-94A6-1788866B463C}"/>
                </a:ext>
              </a:extLst>
            </p:cNvPr>
            <p:cNvSpPr/>
            <p:nvPr/>
          </p:nvSpPr>
          <p:spPr>
            <a:xfrm>
              <a:off x="2714726" y="2809959"/>
              <a:ext cx="557531" cy="605483"/>
            </a:xfrm>
            <a:prstGeom prst="line">
              <a:avLst/>
            </a:prstGeom>
            <a:ln w="6350">
              <a:solidFill>
                <a:schemeClr val="accent1"/>
              </a:solidFill>
              <a:miter/>
              <a:headEnd type="triangle"/>
              <a:tailEnd type="triangle"/>
            </a:ln>
          </p:spPr>
          <p:txBody>
            <a:bodyPr lIns="45719" rIns="45719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20003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027" y="798462"/>
            <a:ext cx="5772958" cy="565864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extBox 3"/>
          <p:cNvSpPr txBox="1"/>
          <p:nvPr/>
        </p:nvSpPr>
        <p:spPr>
          <a:xfrm>
            <a:off x="413469" y="141375"/>
            <a:ext cx="106795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en-US" sz="2400" b="1" dirty="0"/>
              <a:t>Distributed Parallelism</a:t>
            </a:r>
            <a:r>
              <a:rPr sz="2400" b="1" dirty="0"/>
              <a:t>:  Divide the domain into “strips” and allocate a task </a:t>
            </a:r>
            <a:r>
              <a:rPr lang="en-US" sz="2400" b="1" dirty="0"/>
              <a:t>per </a:t>
            </a:r>
            <a:r>
              <a:rPr sz="2400" b="1" dirty="0"/>
              <a:t>strip</a:t>
            </a:r>
          </a:p>
        </p:txBody>
      </p:sp>
      <p:grpSp>
        <p:nvGrpSpPr>
          <p:cNvPr id="209" name="Group 1"/>
          <p:cNvGrpSpPr/>
          <p:nvPr/>
        </p:nvGrpSpPr>
        <p:grpSpPr>
          <a:xfrm>
            <a:off x="1643448" y="813792"/>
            <a:ext cx="592855" cy="564083"/>
            <a:chOff x="0" y="0"/>
            <a:chExt cx="592854" cy="564081"/>
          </a:xfrm>
        </p:grpSpPr>
        <p:sp>
          <p:nvSpPr>
            <p:cNvPr id="206" name="Rectangle 2"/>
            <p:cNvSpPr/>
            <p:nvPr/>
          </p:nvSpPr>
          <p:spPr>
            <a:xfrm>
              <a:off x="0" y="0"/>
              <a:ext cx="592855" cy="564081"/>
            </a:xfrm>
            <a:prstGeom prst="rect">
              <a:avLst/>
            </a:prstGeom>
            <a:solidFill>
              <a:srgbClr val="FF0000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7" name="Oval 5"/>
            <p:cNvSpPr/>
            <p:nvPr/>
          </p:nvSpPr>
          <p:spPr>
            <a:xfrm>
              <a:off x="0" y="2331"/>
              <a:ext cx="592855" cy="561751"/>
            </a:xfrm>
            <a:prstGeom prst="ellipse">
              <a:avLst/>
            </a:prstGeom>
            <a:solidFill>
              <a:srgbClr val="E7E6E6"/>
            </a:solidFill>
            <a:ln w="12700" cap="flat">
              <a:solidFill>
                <a:srgbClr val="32538F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Straight Arrow Connector 15"/>
            <p:cNvSpPr/>
            <p:nvPr/>
          </p:nvSpPr>
          <p:spPr>
            <a:xfrm>
              <a:off x="293071" y="255541"/>
              <a:ext cx="221069" cy="228430"/>
            </a:xfrm>
            <a:prstGeom prst="line">
              <a:avLst/>
            </a:prstGeom>
            <a:noFill/>
            <a:ln w="6350" cap="flat">
              <a:solidFill>
                <a:schemeClr val="accent1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10" name="Straight Connector 8"/>
          <p:cNvSpPr/>
          <p:nvPr/>
        </p:nvSpPr>
        <p:spPr>
          <a:xfrm>
            <a:off x="1643448" y="1921334"/>
            <a:ext cx="9449536" cy="1"/>
          </a:xfrm>
          <a:prstGeom prst="line">
            <a:avLst/>
          </a:prstGeom>
          <a:ln w="22225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1" name="Straight Connector 11"/>
          <p:cNvSpPr/>
          <p:nvPr/>
        </p:nvSpPr>
        <p:spPr>
          <a:xfrm>
            <a:off x="1643448" y="816159"/>
            <a:ext cx="9449536" cy="1"/>
          </a:xfrm>
          <a:prstGeom prst="line">
            <a:avLst/>
          </a:prstGeom>
          <a:ln w="22225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TextBox 10"/>
          <p:cNvSpPr txBox="1"/>
          <p:nvPr/>
        </p:nvSpPr>
        <p:spPr>
          <a:xfrm>
            <a:off x="4317131" y="1169943"/>
            <a:ext cx="66805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Task 1</a:t>
            </a:r>
          </a:p>
        </p:txBody>
      </p:sp>
      <p:sp>
        <p:nvSpPr>
          <p:cNvPr id="213" name="Straight Connector 6"/>
          <p:cNvSpPr/>
          <p:nvPr/>
        </p:nvSpPr>
        <p:spPr>
          <a:xfrm>
            <a:off x="1643448" y="3037830"/>
            <a:ext cx="9449536" cy="1"/>
          </a:xfrm>
          <a:prstGeom prst="line">
            <a:avLst/>
          </a:prstGeom>
          <a:ln w="22225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4" name="Straight Connector 7"/>
          <p:cNvSpPr/>
          <p:nvPr/>
        </p:nvSpPr>
        <p:spPr>
          <a:xfrm>
            <a:off x="1643447" y="4184143"/>
            <a:ext cx="9449536" cy="1"/>
          </a:xfrm>
          <a:prstGeom prst="line">
            <a:avLst/>
          </a:prstGeom>
          <a:ln w="22225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5" name="Straight Connector 9"/>
          <p:cNvSpPr/>
          <p:nvPr/>
        </p:nvSpPr>
        <p:spPr>
          <a:xfrm>
            <a:off x="1643446" y="5280762"/>
            <a:ext cx="9449536" cy="1"/>
          </a:xfrm>
          <a:prstGeom prst="line">
            <a:avLst/>
          </a:prstGeom>
          <a:ln w="22225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6" name="Straight Connector 12"/>
          <p:cNvSpPr/>
          <p:nvPr/>
        </p:nvSpPr>
        <p:spPr>
          <a:xfrm>
            <a:off x="1643446" y="6437224"/>
            <a:ext cx="9449535" cy="1"/>
          </a:xfrm>
          <a:prstGeom prst="line">
            <a:avLst/>
          </a:prstGeom>
          <a:ln w="22225">
            <a:solidFill>
              <a:srgbClr val="FF0000"/>
            </a:solidFill>
            <a:prstDash val="dash"/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7" name="TextBox 17"/>
          <p:cNvSpPr txBox="1"/>
          <p:nvPr/>
        </p:nvSpPr>
        <p:spPr>
          <a:xfrm>
            <a:off x="4317131" y="2306422"/>
            <a:ext cx="668050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Task 2</a:t>
            </a:r>
          </a:p>
        </p:txBody>
      </p:sp>
      <p:sp>
        <p:nvSpPr>
          <p:cNvPr id="218" name="TextBox 18"/>
          <p:cNvSpPr txBox="1"/>
          <p:nvPr/>
        </p:nvSpPr>
        <p:spPr>
          <a:xfrm>
            <a:off x="4522123" y="3396398"/>
            <a:ext cx="261973" cy="333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…</a:t>
            </a:r>
          </a:p>
        </p:txBody>
      </p:sp>
      <p:sp>
        <p:nvSpPr>
          <p:cNvPr id="219" name="TextBox 19"/>
          <p:cNvSpPr txBox="1"/>
          <p:nvPr/>
        </p:nvSpPr>
        <p:spPr>
          <a:xfrm>
            <a:off x="4143726" y="4522939"/>
            <a:ext cx="996775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Task (n-1)</a:t>
            </a:r>
          </a:p>
        </p:txBody>
      </p:sp>
      <p:sp>
        <p:nvSpPr>
          <p:cNvPr id="220" name="TextBox 20"/>
          <p:cNvSpPr txBox="1"/>
          <p:nvPr/>
        </p:nvSpPr>
        <p:spPr>
          <a:xfrm>
            <a:off x="4317131" y="5679401"/>
            <a:ext cx="672292" cy="333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t>Task n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D0DA1-9018-10E0-BB48-CF7AC367DC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b="1" dirty="0"/>
              <a:t>See '</a:t>
            </a:r>
            <a:r>
              <a:rPr lang="en-US" sz="2000" b="1" dirty="0" err="1"/>
              <a:t>image_analysis</a:t>
            </a:r>
            <a:r>
              <a:rPr lang="en-US" sz="2000" b="1" dirty="0"/>
              <a:t>/' subdirectory in the Chapel examples</a:t>
            </a:r>
          </a:p>
          <a:p>
            <a:pPr lvl="1"/>
            <a:r>
              <a:rPr lang="en-US" sz="1800" dirty="0"/>
              <a:t>Coral reef diversity analysis written by Scott Bachman</a:t>
            </a:r>
          </a:p>
          <a:p>
            <a:pPr lvl="1"/>
            <a:r>
              <a:rPr lang="en-US" sz="1800" dirty="0"/>
              <a:t>Reads a single file in parallel</a:t>
            </a:r>
          </a:p>
          <a:p>
            <a:pPr lvl="1"/>
            <a:r>
              <a:rPr lang="en-US" sz="1800" dirty="0"/>
              <a:t>Uses distributed and shared memory parallelism</a:t>
            </a:r>
          </a:p>
          <a:p>
            <a:pPr lvl="1"/>
            <a:r>
              <a:rPr lang="en-US" sz="1800" dirty="0"/>
              <a:t>Is being used and modified by Scott and collaborators for climate research</a:t>
            </a:r>
          </a:p>
          <a:p>
            <a:pPr marL="228600" lvl="1" indent="0">
              <a:buNone/>
            </a:pPr>
            <a:endParaRPr lang="en-US" sz="1800" dirty="0"/>
          </a:p>
          <a:p>
            <a:r>
              <a:rPr lang="en-US" sz="2000" b="1" dirty="0"/>
              <a:t>'</a:t>
            </a:r>
            <a:r>
              <a:rPr lang="en-US" sz="2000" b="1" dirty="0" err="1"/>
              <a:t>image_analysis</a:t>
            </a:r>
            <a:r>
              <a:rPr lang="en-US" sz="2000" b="1" dirty="0"/>
              <a:t>/README' explains how to compile and run it</a:t>
            </a:r>
          </a:p>
          <a:p>
            <a:endParaRPr lang="en-US" sz="2000" b="1" dirty="0"/>
          </a:p>
          <a:p>
            <a:r>
              <a:rPr lang="en-US" sz="2400" b="1" dirty="0"/>
              <a:t>Concepts illustrated</a:t>
            </a:r>
          </a:p>
          <a:p>
            <a:pPr lvl="1"/>
            <a:r>
              <a:rPr lang="en-US" sz="2800" dirty="0"/>
              <a:t>User-defined modules</a:t>
            </a:r>
          </a:p>
          <a:p>
            <a:pPr lvl="1"/>
            <a:r>
              <a:rPr lang="en-US" sz="2800" dirty="0"/>
              <a:t>Sparse domains used to create masks in '</a:t>
            </a:r>
            <a:r>
              <a:rPr lang="en-US" sz="2800" dirty="0" err="1"/>
              <a:t>distance_mask.chpl</a:t>
            </a:r>
            <a:r>
              <a:rPr lang="en-US" sz="2800" dirty="0"/>
              <a:t>'</a:t>
            </a:r>
          </a:p>
          <a:p>
            <a:pPr lvl="1"/>
            <a:r>
              <a:rPr lang="en-US" sz="2800" dirty="0"/>
              <a:t>Creating a 1D block distribution by reshaping the 'Locales' array</a:t>
            </a:r>
          </a:p>
          <a:p>
            <a:pPr lvl="1"/>
            <a:r>
              <a:rPr lang="en-US" sz="2800" dirty="0"/>
              <a:t>Gets to locale 0 will occur for some smaller arrays that live on locale 0</a:t>
            </a:r>
            <a:endParaRPr lang="en-US" dirty="0"/>
          </a:p>
          <a:p>
            <a:pPr lvl="3"/>
            <a:endParaRPr lang="en-US" dirty="0"/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84ED-CA7F-4348-BEDA-0C2B47057E9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3"/>
              </a:buBlip>
              <a:tabLst/>
              <a:defRPr/>
            </a:pPr>
            <a:fld id="{A6A718CD-1F60-478A-BCD3-0DF9B7590A9B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3"/>
                </a:buBlip>
                <a:tabLst/>
                <a:defRPr/>
              </a:pPr>
              <a:t>63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43" y="391852"/>
            <a:ext cx="6877057" cy="401362"/>
          </a:xfrm>
        </p:spPr>
        <p:txBody>
          <a:bodyPr/>
          <a:lstStyle/>
          <a:p>
            <a:r>
              <a:rPr lang="en-US" dirty="0"/>
              <a:t>Image Processing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52EA7-EF03-8847-7CE6-84FF8F1FD4F0}"/>
              </a:ext>
            </a:extLst>
          </p:cNvPr>
          <p:cNvSpPr txBox="1"/>
          <p:nvPr/>
        </p:nvSpPr>
        <p:spPr>
          <a:xfrm>
            <a:off x="7296150" y="152400"/>
            <a:ext cx="4743450" cy="797654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</a:t>
            </a:r>
            <a:r>
              <a:rPr lang="en-US" sz="20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image_analysis</a:t>
            </a:r>
            <a:endParaRPr lang="en-US" sz="2000" dirty="0"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make run-main</a:t>
            </a:r>
          </a:p>
        </p:txBody>
      </p:sp>
    </p:spTree>
    <p:extLst>
      <p:ext uri="{BB962C8B-B14F-4D97-AF65-F5344CB8AC3E}">
        <p14:creationId xmlns:p14="http://schemas.microsoft.com/office/powerpoint/2010/main" val="3062556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ABFF2B-FF7A-CB4E-83FE-4511A61BD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5751" y="999160"/>
            <a:ext cx="6648449" cy="5096839"/>
          </a:xfrm>
        </p:spPr>
        <p:txBody>
          <a:bodyPr/>
          <a:lstStyle/>
          <a:p>
            <a:r>
              <a:rPr lang="en-US" sz="2400" b="1" dirty="0"/>
              <a:t>Generate code for GPUs</a:t>
            </a:r>
          </a:p>
          <a:p>
            <a:pPr lvl="1"/>
            <a:r>
              <a:rPr lang="en-US" dirty="0"/>
              <a:t>Support for NVIDIA and AMD GPUs</a:t>
            </a:r>
          </a:p>
          <a:p>
            <a:pPr lvl="1"/>
            <a:r>
              <a:rPr lang="en-US" dirty="0"/>
              <a:t>Exploring Intel support</a:t>
            </a:r>
            <a:endParaRPr lang="en-US" sz="800" dirty="0"/>
          </a:p>
          <a:p>
            <a:r>
              <a:rPr lang="en-US" sz="2400" b="1" dirty="0"/>
              <a:t>Chapel code calling CUDA examples</a:t>
            </a:r>
          </a:p>
          <a:p>
            <a:pPr lvl="1"/>
            <a:r>
              <a:rPr lang="en-US" sz="1800" dirty="0">
                <a:hlinkClick r:id="rId3"/>
              </a:rPr>
              <a:t>https://github.com/chapel-lang/chapel/blob/main/test/gpu/interop/stream/streamChpl.chpl</a:t>
            </a:r>
            <a:endParaRPr lang="en-US" sz="1800" dirty="0"/>
          </a:p>
          <a:p>
            <a:pPr lvl="1"/>
            <a:r>
              <a:rPr lang="en-US" sz="1800" dirty="0">
                <a:hlinkClick r:id="rId4"/>
              </a:rPr>
              <a:t>https://github.com/chapel-lang/chapel/blob/main/test/gpu/interop/cuBLAS/cuBLAS.chpl</a:t>
            </a:r>
            <a:endParaRPr lang="en-US" sz="1800" dirty="0"/>
          </a:p>
          <a:p>
            <a:r>
              <a:rPr lang="en-US" sz="2400" b="1" dirty="0"/>
              <a:t>Key concepts</a:t>
            </a:r>
          </a:p>
          <a:p>
            <a:pPr lvl="1"/>
            <a:r>
              <a:rPr lang="en-US" dirty="0"/>
              <a:t>Using the 'locale' concept to indicate execution and data allocation on GPUs</a:t>
            </a:r>
          </a:p>
          <a:p>
            <a:pPr lvl="1"/>
            <a:r>
              <a:rPr lang="en-US" dirty="0"/>
              <a:t>'</a:t>
            </a:r>
            <a:r>
              <a:rPr lang="en-US" dirty="0" err="1"/>
              <a:t>forall</a:t>
            </a:r>
            <a:r>
              <a:rPr lang="en-US" dirty="0"/>
              <a:t>' and 'foreach' loops are converted to kernels</a:t>
            </a:r>
          </a:p>
          <a:p>
            <a:pPr lvl="1"/>
            <a:r>
              <a:rPr lang="en-US" dirty="0"/>
              <a:t>Arrays declared within GPU </a:t>
            </a:r>
            <a:r>
              <a:rPr lang="en-US" dirty="0" err="1"/>
              <a:t>sublocale</a:t>
            </a:r>
            <a:r>
              <a:rPr lang="en-US" dirty="0"/>
              <a:t> code blocks are allocated on the GPU</a:t>
            </a:r>
            <a:endParaRPr lang="en-US" b="1" dirty="0"/>
          </a:p>
          <a:p>
            <a:r>
              <a:rPr lang="en-US" sz="2400" b="1" dirty="0"/>
              <a:t>For more info...</a:t>
            </a:r>
          </a:p>
          <a:p>
            <a:pPr lvl="1"/>
            <a:r>
              <a:rPr lang="en-US" dirty="0">
                <a:hlinkClick r:id="rId5"/>
              </a:rPr>
              <a:t>https://chapel-lang.org/docs/technotes/gpu.html</a:t>
            </a:r>
            <a:endParaRPr lang="en-US" dirty="0"/>
          </a:p>
          <a:p>
            <a:pPr lvl="1"/>
            <a:endParaRPr lang="en-US" sz="800" dirty="0"/>
          </a:p>
          <a:p>
            <a:pPr marL="228600" lvl="1" indent="0">
              <a:buNone/>
            </a:pPr>
            <a:endParaRPr lang="en-US" sz="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6F8825-7A53-A544-97CA-0471FE4C10D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6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6"/>
                </a:buBlip>
                <a:tabLst/>
                <a:defRPr/>
              </a:pPr>
              <a:t>64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287EC2-7797-B745-B466-93D515F6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Support in Chapel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CDD29E-420A-AF43-AFBD-FCA3A56F5E1D}"/>
              </a:ext>
            </a:extLst>
          </p:cNvPr>
          <p:cNvSpPr txBox="1">
            <a:spLocks/>
          </p:cNvSpPr>
          <p:nvPr/>
        </p:nvSpPr>
        <p:spPr>
          <a:xfrm>
            <a:off x="6934200" y="909924"/>
            <a:ext cx="5257800" cy="4948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75000"/>
              </a:schemeClr>
            </a:solidFill>
            <a:miter lim="800000"/>
          </a:ln>
        </p:spPr>
        <p:txBody>
          <a:bodyPr vert="horz" lIns="91440" tIns="91440" rIns="91440" bIns="9144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•"/>
              <a:defRPr sz="22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SzPct val="90000"/>
              <a:buFont typeface="" panose="020B0303030202060203" pitchFamily="34" charset="0"/>
              <a:buChar char="•"/>
              <a:defRPr sz="20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defRPr sz="18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None/>
              <a:defRPr sz="1600" kern="1200">
                <a:solidFill>
                  <a:schemeClr val="tx1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defRPr>
            </a:lvl4pPr>
            <a:lvl5pPr marL="739775" indent="-1270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ClrTx/>
              <a:buFont typeface="" panose="020B0303030202060203" pitchFamily="34" charset="0"/>
              <a:buChar char="–"/>
              <a:tabLst/>
              <a:defRPr sz="1600" kern="1200">
                <a:solidFill>
                  <a:schemeClr val="tx1"/>
                </a:solidFill>
                <a:latin typeface="MetricHPE" panose="020B0503030202060203" pitchFamily="34" charset="0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" panose="020B0303030202060203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use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startGpuDiagnostics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operateOn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</a:p>
          <a:p>
            <a:pPr marL="0" indent="0"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if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here.gpus.size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&gt;0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then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.gpus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  <a:defRPr/>
            </a:pPr>
            <a:r>
              <a:rPr lang="en-US" sz="1800" i="0" dirty="0">
                <a:solidFill>
                  <a:srgbClr val="0D5265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           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else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here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,];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// Same code can run on GPU or CPU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coforall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loc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operateOn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on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loc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var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630EA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A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: [1..10]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int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foreach 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a in A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D5265"/>
                </a:solidFill>
                <a:effectLst/>
                <a:uLnTx/>
                <a:uFillTx/>
                <a:latin typeface="Courier New"/>
                <a:ea typeface="+mn-ea"/>
                <a:cs typeface="Courier New"/>
              </a:rPr>
              <a:t>do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a+=1;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(A);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endParaRPr kumimoji="0" lang="en-US" sz="1800" b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stopGpuDiagnostics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" panose="020B0303030202060203" pitchFamily="34" charset="0"/>
              <a:buNone/>
              <a:tabLst/>
              <a:defRPr/>
            </a:pP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writeln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sz="1800" b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getGpuDiagnostics</a:t>
            </a:r>
            <a:r>
              <a:rPr kumimoji="0" lang="en-US" sz="180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B6A202-AD30-FE27-0543-F351693D5904}"/>
              </a:ext>
            </a:extLst>
          </p:cNvPr>
          <p:cNvSpPr/>
          <p:nvPr/>
        </p:nvSpPr>
        <p:spPr>
          <a:xfrm>
            <a:off x="6929437" y="513118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gpuExample.chpl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7512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AND CPUS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var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</a:t>
            </a:r>
            <a:r>
              <a:rPr lang="en-US" b="1" dirty="0" err="1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65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235011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 across all of your compute nodes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</p:cNvCxnSpPr>
          <p:nvPr/>
        </p:nvCxnSpPr>
        <p:spPr>
          <a:xfrm flipV="1">
            <a:off x="2233534" y="2312312"/>
            <a:ext cx="5728638" cy="41963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1524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‘cobegin { … }’ creates a task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 child statement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0FCF6-1594-084B-B295-85F4C8FA094D}"/>
              </a:ext>
            </a:extLst>
          </p:cNvPr>
          <p:cNvCxnSpPr>
            <a:cxnSpLocks/>
          </p:cNvCxnSpPr>
          <p:nvPr/>
        </p:nvCxnSpPr>
        <p:spPr>
          <a:xfrm>
            <a:off x="6592028" y="2982363"/>
            <a:ext cx="1370144" cy="9222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cess 13">
            <a:extLst>
              <a:ext uri="{FF2B5EF4-FFF2-40B4-BE49-F238E27FC236}">
                <a16:creationId xmlns:a16="http://schemas.microsoft.com/office/drawing/2014/main" id="{3EDB0824-3546-4E46-AE2D-6D38DC645E40}"/>
              </a:ext>
            </a:extLst>
          </p:cNvPr>
          <p:cNvSpPr/>
          <p:nvPr/>
        </p:nvSpPr>
        <p:spPr bwMode="ltGray">
          <a:xfrm>
            <a:off x="8039828" y="2982363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task runs our multi-GPU triad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74FCE5B-D182-9F46-B1AA-1FDBDA302495}"/>
              </a:ext>
            </a:extLst>
          </p:cNvPr>
          <p:cNvSpPr/>
          <p:nvPr/>
        </p:nvSpPr>
        <p:spPr bwMode="ltGray">
          <a:xfrm>
            <a:off x="8001000" y="4311242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other runs the multi-CPU triad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C1491C-F7A1-224F-9D74-D02F300A2200}"/>
              </a:ext>
            </a:extLst>
          </p:cNvPr>
          <p:cNvCxnSpPr>
            <a:cxnSpLocks/>
          </p:cNvCxnSpPr>
          <p:nvPr/>
        </p:nvCxnSpPr>
        <p:spPr>
          <a:xfrm>
            <a:off x="5097853" y="4191000"/>
            <a:ext cx="2864319" cy="37056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84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3ED98B-4DC6-E742-A04C-8A6075103D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Performance vs. reference versions has become increasingly competitive over the past 6 months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D66B3-C9BA-8B4B-B28E-335BC75B0A4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66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35AB0D-56C2-3648-AFDE-B3A6689C7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Triad: Performance vs. Reference versions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82E968-DBD8-9F54-47A5-0312AB22B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7" y="1295400"/>
            <a:ext cx="5715001" cy="3429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D908C0-C850-A022-B829-DAEA41F89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198" y="1295400"/>
            <a:ext cx="5715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708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DA39-F48D-4C4B-AB63-87EA6118AB7C}"/>
              </a:ext>
            </a:extLst>
          </p:cNvPr>
          <p:cNvCxnSpPr>
            <a:cxnSpLocks/>
          </p:cNvCxnSpPr>
          <p:nvPr/>
        </p:nvCxnSpPr>
        <p:spPr>
          <a:xfrm>
            <a:off x="3505200" y="3402456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5CECF-4845-314C-ADBA-49F0569775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50838" indent="-350838">
              <a:buFont typeface="+mj-lt"/>
              <a:buAutoNum type="arabicPeriod"/>
            </a:pPr>
            <a:r>
              <a:rPr lang="en-US" b="1" dirty="0"/>
              <a:t>parallelism:</a:t>
            </a:r>
            <a:r>
              <a:rPr lang="en-US" dirty="0"/>
              <a:t> What tasks should run simultaneously?</a:t>
            </a:r>
            <a:endParaRPr lang="en-US" b="1" dirty="0"/>
          </a:p>
          <a:p>
            <a:pPr marL="350838" indent="-350838">
              <a:buFont typeface="+mj-lt"/>
              <a:buAutoNum type="arabicPeriod"/>
            </a:pPr>
            <a:r>
              <a:rPr lang="en-US" b="1" dirty="0"/>
              <a:t>locality:</a:t>
            </a:r>
            <a:r>
              <a:rPr lang="en-US" dirty="0"/>
              <a:t> Where should tasks run?  Where should data be allocated?</a:t>
            </a:r>
          </a:p>
          <a:p>
            <a:pPr lvl="1"/>
            <a:r>
              <a:rPr lang="en-US" dirty="0"/>
              <a:t>complicating matters, compute nodes now often have GPUs with their own processors and memory  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076BB-73E4-DE43-8B65-40C6A895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Concerns for scalable Parallel Computing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9D700-A583-8645-A492-0A3005996BA4}"/>
              </a:ext>
            </a:extLst>
          </p:cNvPr>
          <p:cNvSpPr/>
          <p:nvPr/>
        </p:nvSpPr>
        <p:spPr bwMode="ltGray">
          <a:xfrm>
            <a:off x="2057400" y="2436048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258D1B-F085-BC4F-8B20-65F635E1EB78}"/>
              </a:ext>
            </a:extLst>
          </p:cNvPr>
          <p:cNvSpPr/>
          <p:nvPr/>
        </p:nvSpPr>
        <p:spPr bwMode="ltGray">
          <a:xfrm>
            <a:off x="4346904" y="244724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0E86-56C2-F042-AE15-CE473BB1B3DC}"/>
              </a:ext>
            </a:extLst>
          </p:cNvPr>
          <p:cNvSpPr/>
          <p:nvPr/>
        </p:nvSpPr>
        <p:spPr bwMode="ltGray">
          <a:xfrm>
            <a:off x="6733895" y="2445039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46187B-1C49-FD4C-8E53-8F90EDE14A71}"/>
              </a:ext>
            </a:extLst>
          </p:cNvPr>
          <p:cNvSpPr/>
          <p:nvPr/>
        </p:nvSpPr>
        <p:spPr bwMode="ltGray">
          <a:xfrm>
            <a:off x="9007812" y="2445220"/>
            <a:ext cx="1447800" cy="143895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6" name="Table 51">
            <a:extLst>
              <a:ext uri="{FF2B5EF4-FFF2-40B4-BE49-F238E27FC236}">
                <a16:creationId xmlns:a16="http://schemas.microsoft.com/office/drawing/2014/main" id="{2F4AE7DF-A770-0749-9207-43EA2A8C6740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4910C64-6893-8342-978F-B49F8D4353A5}"/>
              </a:ext>
            </a:extLst>
          </p:cNvPr>
          <p:cNvSpPr/>
          <p:nvPr/>
        </p:nvSpPr>
        <p:spPr bwMode="ltGray">
          <a:xfrm>
            <a:off x="2963288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9932AE0D-F480-5746-84F8-66F99B9F33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7686" y="3081924"/>
            <a:ext cx="318795" cy="3187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A526C97-7577-EE48-9B35-3E9953F97A49}"/>
              </a:ext>
            </a:extLst>
          </p:cNvPr>
          <p:cNvSpPr/>
          <p:nvPr/>
        </p:nvSpPr>
        <p:spPr bwMode="ltGray">
          <a:xfrm>
            <a:off x="5268723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0" name="Table 51">
            <a:extLst>
              <a:ext uri="{FF2B5EF4-FFF2-40B4-BE49-F238E27FC236}">
                <a16:creationId xmlns:a16="http://schemas.microsoft.com/office/drawing/2014/main" id="{D462AA4A-5798-B140-9536-4D59C92FE953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8943B4E8-63A7-4D4E-87EB-3EF66500D6CD}"/>
              </a:ext>
            </a:extLst>
          </p:cNvPr>
          <p:cNvSpPr/>
          <p:nvPr/>
        </p:nvSpPr>
        <p:spPr bwMode="ltGray">
          <a:xfrm>
            <a:off x="7631032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2" name="Table 51">
            <a:extLst>
              <a:ext uri="{FF2B5EF4-FFF2-40B4-BE49-F238E27FC236}">
                <a16:creationId xmlns:a16="http://schemas.microsoft.com/office/drawing/2014/main" id="{9D55F1F3-9EE3-144A-B96F-789D2BBD5ED2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892CA79-E0A3-EE43-8C87-C098A7666035}"/>
              </a:ext>
            </a:extLst>
          </p:cNvPr>
          <p:cNvSpPr/>
          <p:nvPr/>
        </p:nvSpPr>
        <p:spPr bwMode="ltGray">
          <a:xfrm>
            <a:off x="9936467" y="3055998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9" name="Graphic 98" descr="Single gear with solid fill">
            <a:extLst>
              <a:ext uri="{FF2B5EF4-FFF2-40B4-BE49-F238E27FC236}">
                <a16:creationId xmlns:a16="http://schemas.microsoft.com/office/drawing/2014/main" id="{B329AB2C-D97B-4240-A924-C3FF4494BF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099" y="3081924"/>
            <a:ext cx="318795" cy="318795"/>
          </a:xfrm>
          <a:prstGeom prst="rect">
            <a:avLst/>
          </a:prstGeom>
        </p:spPr>
      </p:pic>
      <p:pic>
        <p:nvPicPr>
          <p:cNvPr id="100" name="Graphic 99" descr="Single gear with solid fill">
            <a:extLst>
              <a:ext uri="{FF2B5EF4-FFF2-40B4-BE49-F238E27FC236}">
                <a16:creationId xmlns:a16="http://schemas.microsoft.com/office/drawing/2014/main" id="{21543091-71A5-4C4B-9D93-A4BD6EF37C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21099" y="3445516"/>
            <a:ext cx="318795" cy="318795"/>
          </a:xfrm>
          <a:prstGeom prst="rect">
            <a:avLst/>
          </a:prstGeom>
        </p:spPr>
      </p:pic>
      <p:pic>
        <p:nvPicPr>
          <p:cNvPr id="101" name="Graphic 100" descr="Single gear with solid fill">
            <a:extLst>
              <a:ext uri="{FF2B5EF4-FFF2-40B4-BE49-F238E27FC236}">
                <a16:creationId xmlns:a16="http://schemas.microsoft.com/office/drawing/2014/main" id="{3769F5FC-3B33-4F40-9B96-D53D4130A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8346" y="3445516"/>
            <a:ext cx="318795" cy="318795"/>
          </a:xfrm>
          <a:prstGeom prst="rect">
            <a:avLst/>
          </a:prstGeom>
        </p:spPr>
      </p:pic>
      <p:pic>
        <p:nvPicPr>
          <p:cNvPr id="105" name="Graphic 104" descr="Single gear with solid fill">
            <a:extLst>
              <a:ext uri="{FF2B5EF4-FFF2-40B4-BE49-F238E27FC236}">
                <a16:creationId xmlns:a16="http://schemas.microsoft.com/office/drawing/2014/main" id="{94AB0133-D6CA-004C-AEAD-3F3E4903B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584" y="3093233"/>
            <a:ext cx="318795" cy="318795"/>
          </a:xfrm>
          <a:prstGeom prst="rect">
            <a:avLst/>
          </a:prstGeom>
        </p:spPr>
      </p:pic>
      <p:pic>
        <p:nvPicPr>
          <p:cNvPr id="106" name="Graphic 105" descr="Single gear with solid fill">
            <a:extLst>
              <a:ext uri="{FF2B5EF4-FFF2-40B4-BE49-F238E27FC236}">
                <a16:creationId xmlns:a16="http://schemas.microsoft.com/office/drawing/2014/main" id="{6C77612D-A175-DB48-8B39-AF2DD7860F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9165" y="3093233"/>
            <a:ext cx="318795" cy="318795"/>
          </a:xfrm>
          <a:prstGeom prst="rect">
            <a:avLst/>
          </a:prstGeom>
        </p:spPr>
      </p:pic>
      <p:pic>
        <p:nvPicPr>
          <p:cNvPr id="110" name="Graphic 109" descr="Single gear with solid fill">
            <a:extLst>
              <a:ext uri="{FF2B5EF4-FFF2-40B4-BE49-F238E27FC236}">
                <a16:creationId xmlns:a16="http://schemas.microsoft.com/office/drawing/2014/main" id="{F4B0ACDC-0E76-3342-BFD9-C0D862EEC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113" y="3093233"/>
            <a:ext cx="318795" cy="318795"/>
          </a:xfrm>
          <a:prstGeom prst="rect">
            <a:avLst/>
          </a:prstGeom>
        </p:spPr>
      </p:pic>
      <p:pic>
        <p:nvPicPr>
          <p:cNvPr id="111" name="Graphic 110" descr="Single gear with solid fill">
            <a:extLst>
              <a:ext uri="{FF2B5EF4-FFF2-40B4-BE49-F238E27FC236}">
                <a16:creationId xmlns:a16="http://schemas.microsoft.com/office/drawing/2014/main" id="{B561DAB9-E643-B048-904F-9B7AA9C33D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2113" y="3456825"/>
            <a:ext cx="318795" cy="318795"/>
          </a:xfrm>
          <a:prstGeom prst="rect">
            <a:avLst/>
          </a:prstGeom>
        </p:spPr>
      </p:pic>
      <p:pic>
        <p:nvPicPr>
          <p:cNvPr id="112" name="Graphic 111" descr="Single gear with solid fill">
            <a:extLst>
              <a:ext uri="{FF2B5EF4-FFF2-40B4-BE49-F238E27FC236}">
                <a16:creationId xmlns:a16="http://schemas.microsoft.com/office/drawing/2014/main" id="{99895388-7442-5B42-9DD6-5BE7184D5C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18584" y="3456825"/>
            <a:ext cx="318795" cy="318795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89E831FF-B240-9E42-AB72-C4368F26E774}"/>
              </a:ext>
            </a:extLst>
          </p:cNvPr>
          <p:cNvSpPr/>
          <p:nvPr/>
        </p:nvSpPr>
        <p:spPr bwMode="ltGray">
          <a:xfrm>
            <a:off x="9982200" y="3183025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13" name="Graphic 112" descr="Single gear with solid fill">
            <a:extLst>
              <a:ext uri="{FF2B5EF4-FFF2-40B4-BE49-F238E27FC236}">
                <a16:creationId xmlns:a16="http://schemas.microsoft.com/office/drawing/2014/main" id="{8A43838E-4911-AE46-8A33-9E002FD88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2064" y="3093233"/>
            <a:ext cx="318795" cy="318795"/>
          </a:xfrm>
          <a:prstGeom prst="rect">
            <a:avLst/>
          </a:prstGeom>
        </p:spPr>
      </p:pic>
      <p:pic>
        <p:nvPicPr>
          <p:cNvPr id="114" name="Graphic 113" descr="Single gear with solid fill">
            <a:extLst>
              <a:ext uri="{FF2B5EF4-FFF2-40B4-BE49-F238E27FC236}">
                <a16:creationId xmlns:a16="http://schemas.microsoft.com/office/drawing/2014/main" id="{678A10F1-5CE7-F249-B625-83AD87EDF7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92064" y="3456825"/>
            <a:ext cx="318795" cy="318795"/>
          </a:xfrm>
          <a:prstGeom prst="rect">
            <a:avLst/>
          </a:prstGeom>
        </p:spPr>
      </p:pic>
      <p:pic>
        <p:nvPicPr>
          <p:cNvPr id="115" name="Graphic 114" descr="Single gear with solid fill">
            <a:extLst>
              <a:ext uri="{FF2B5EF4-FFF2-40B4-BE49-F238E27FC236}">
                <a16:creationId xmlns:a16="http://schemas.microsoft.com/office/drawing/2014/main" id="{ABDA1A26-6455-0547-A482-254F0D1F0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9165" y="3456825"/>
            <a:ext cx="318795" cy="318795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9561578-2F08-B346-BEE7-A06CBEB2A641}"/>
              </a:ext>
            </a:extLst>
          </p:cNvPr>
          <p:cNvSpPr/>
          <p:nvPr/>
        </p:nvSpPr>
        <p:spPr bwMode="ltGray">
          <a:xfrm>
            <a:off x="5334000" y="3183028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42ED595-5D86-2344-83F5-C3EFE63C437B}"/>
              </a:ext>
            </a:extLst>
          </p:cNvPr>
          <p:cNvSpPr/>
          <p:nvPr/>
        </p:nvSpPr>
        <p:spPr bwMode="ltGray">
          <a:xfrm>
            <a:off x="3051502" y="3165786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E2F0B8-1E1F-7D47-AF74-7E8709792538}"/>
              </a:ext>
            </a:extLst>
          </p:cNvPr>
          <p:cNvSpPr/>
          <p:nvPr/>
        </p:nvSpPr>
        <p:spPr bwMode="ltGray">
          <a:xfrm>
            <a:off x="7696200" y="3183027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23552B-E5A2-BC44-8FAC-3C2D43343C72}"/>
              </a:ext>
            </a:extLst>
          </p:cNvPr>
          <p:cNvGrpSpPr/>
          <p:nvPr/>
        </p:nvGrpSpPr>
        <p:grpSpPr>
          <a:xfrm>
            <a:off x="7696199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E2CD30B-2A63-364A-8BF0-D4349C0A9A9A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9D4E476-C5EC-7E45-B1F9-C7FBFAA295A7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74AAD5-9F73-BF4C-90EA-A40D4D918AB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532E257-26F6-E04B-8B57-D28CD8ED037E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2943A23-486B-5C41-B447-B7CD1D191C3D}"/>
              </a:ext>
            </a:extLst>
          </p:cNvPr>
          <p:cNvGrpSpPr/>
          <p:nvPr/>
        </p:nvGrpSpPr>
        <p:grpSpPr>
          <a:xfrm>
            <a:off x="9982200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9A2382B-42C0-C643-B226-BCA0307C78C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C2A3EF0-FC43-F14B-A287-13ED291C08A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7962D0-4439-8543-B20F-3EAA9CA9285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8C945F-3D2B-E04E-9B8C-3D1E30415ED2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D47345-475D-E149-8864-8CA250127009}"/>
              </a:ext>
            </a:extLst>
          </p:cNvPr>
          <p:cNvGrpSpPr/>
          <p:nvPr/>
        </p:nvGrpSpPr>
        <p:grpSpPr>
          <a:xfrm>
            <a:off x="5334000" y="3183028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9473F57-2E2B-DF44-9029-418113AFBC90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C4B93C6-6A89-AA45-8300-6EF8AE4E988A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4C0FF6-93DD-244C-AFF1-1F258E97CB7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FB20A95-DA5E-4648-9F69-415E5F3121E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5FA9D7-39D6-634D-8B64-2A2C69750F0E}"/>
              </a:ext>
            </a:extLst>
          </p:cNvPr>
          <p:cNvGrpSpPr/>
          <p:nvPr/>
        </p:nvGrpSpPr>
        <p:grpSpPr>
          <a:xfrm>
            <a:off x="3051503" y="3165787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40B66BE-5AEB-994C-98B1-E08EA67DDD4E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F496DA-8989-8F4F-B1D6-C7819970226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B6C7BB3-06DB-9B43-A106-0D575330E56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F4420C5-053B-454F-A013-375C7F05A8D5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982141-6A80-D149-8B61-2DA66B988CD6}"/>
              </a:ext>
            </a:extLst>
          </p:cNvPr>
          <p:cNvSpPr txBox="1"/>
          <p:nvPr/>
        </p:nvSpPr>
        <p:spPr>
          <a:xfrm>
            <a:off x="2057400" y="2444422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D09B5-E12A-C54F-9E82-7E11DE7CAC23}"/>
              </a:ext>
            </a:extLst>
          </p:cNvPr>
          <p:cNvSpPr txBox="1"/>
          <p:nvPr/>
        </p:nvSpPr>
        <p:spPr>
          <a:xfrm>
            <a:off x="43398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72FE58-F3A2-B345-90A8-8CE5CF3F2734}"/>
              </a:ext>
            </a:extLst>
          </p:cNvPr>
          <p:cNvSpPr txBox="1"/>
          <p:nvPr/>
        </p:nvSpPr>
        <p:spPr>
          <a:xfrm>
            <a:off x="6719879" y="2444423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14519-D21B-DD4E-A0AD-C7D487C352A9}"/>
              </a:ext>
            </a:extLst>
          </p:cNvPr>
          <p:cNvSpPr txBox="1"/>
          <p:nvPr/>
        </p:nvSpPr>
        <p:spPr>
          <a:xfrm>
            <a:off x="8993796" y="2435574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6" name="Table 51">
            <a:extLst>
              <a:ext uri="{FF2B5EF4-FFF2-40B4-BE49-F238E27FC236}">
                <a16:creationId xmlns:a16="http://schemas.microsoft.com/office/drawing/2014/main" id="{02B79DE2-0716-E046-9B10-949014BD1DF0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6807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104" name="Graphic 103" descr="Single gear with solid fill">
            <a:extLst>
              <a:ext uri="{FF2B5EF4-FFF2-40B4-BE49-F238E27FC236}">
                <a16:creationId xmlns:a16="http://schemas.microsoft.com/office/drawing/2014/main" id="{99BD6972-A9D6-544A-B69A-D7076D2FA3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6384" y="3078171"/>
            <a:ext cx="318795" cy="318795"/>
          </a:xfrm>
          <a:prstGeom prst="rect">
            <a:avLst/>
          </a:prstGeom>
        </p:spPr>
      </p:pic>
      <p:pic>
        <p:nvPicPr>
          <p:cNvPr id="107" name="Graphic 106" descr="Single gear with solid fill">
            <a:extLst>
              <a:ext uri="{FF2B5EF4-FFF2-40B4-BE49-F238E27FC236}">
                <a16:creationId xmlns:a16="http://schemas.microsoft.com/office/drawing/2014/main" id="{43F7E0F1-F6DD-7841-AE07-9AC5ADB2EA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3084" y="3079214"/>
            <a:ext cx="318795" cy="318795"/>
          </a:xfrm>
          <a:prstGeom prst="rect">
            <a:avLst/>
          </a:prstGeom>
        </p:spPr>
      </p:pic>
      <p:pic>
        <p:nvPicPr>
          <p:cNvPr id="108" name="Graphic 107" descr="Single gear with solid fill">
            <a:extLst>
              <a:ext uri="{FF2B5EF4-FFF2-40B4-BE49-F238E27FC236}">
                <a16:creationId xmlns:a16="http://schemas.microsoft.com/office/drawing/2014/main" id="{4EAFF4ED-92DB-F94D-88D5-167AE77FF4F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23084" y="3442806"/>
            <a:ext cx="318795" cy="318795"/>
          </a:xfrm>
          <a:prstGeom prst="rect">
            <a:avLst/>
          </a:prstGeom>
        </p:spPr>
      </p:pic>
      <p:pic>
        <p:nvPicPr>
          <p:cNvPr id="109" name="Graphic 108" descr="Single gear with solid fill">
            <a:extLst>
              <a:ext uri="{FF2B5EF4-FFF2-40B4-BE49-F238E27FC236}">
                <a16:creationId xmlns:a16="http://schemas.microsoft.com/office/drawing/2014/main" id="{605583E1-764E-F343-99D9-B7A5A00737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56384" y="3441763"/>
            <a:ext cx="318795" cy="318795"/>
          </a:xfrm>
          <a:prstGeom prst="rect">
            <a:avLst/>
          </a:prstGeom>
        </p:spPr>
      </p:pic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74E0F14-362F-F24E-A29F-7002EACD518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5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5"/>
                </a:buBlip>
              </a:pPr>
              <a:t>67</a:t>
            </a:fld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D6072B-91EE-9349-A95F-F34EF8B2E92D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AFB6388-05D7-DE41-85FA-C4B8411E0B47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A8E4954-7F76-DE4F-B363-BBA4CFAE3256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85FA310-32D8-4745-BB29-F494F6941C02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14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DA39-F48D-4C4B-AB63-87EA6118AB7C}"/>
              </a:ext>
            </a:extLst>
          </p:cNvPr>
          <p:cNvCxnSpPr>
            <a:cxnSpLocks/>
          </p:cNvCxnSpPr>
          <p:nvPr/>
        </p:nvCxnSpPr>
        <p:spPr>
          <a:xfrm>
            <a:off x="3505200" y="3401308"/>
            <a:ext cx="5502612" cy="9172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5CECF-4845-314C-ADBA-49F0569775F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350838" indent="-350838">
              <a:buFont typeface="+mj-lt"/>
              <a:buAutoNum type="arabicPeriod"/>
            </a:pPr>
            <a:r>
              <a:rPr lang="en-US" b="1" dirty="0"/>
              <a:t>parallelism:</a:t>
            </a:r>
            <a:r>
              <a:rPr lang="en-US" dirty="0"/>
              <a:t> What tasks should run simultaneously?</a:t>
            </a:r>
            <a:endParaRPr lang="en-US" b="1" dirty="0"/>
          </a:p>
          <a:p>
            <a:pPr marL="350838" indent="-350838">
              <a:buFont typeface="+mj-lt"/>
              <a:buAutoNum type="arabicPeriod"/>
            </a:pPr>
            <a:r>
              <a:rPr lang="en-US" b="1" dirty="0"/>
              <a:t>locality:</a:t>
            </a:r>
            <a:r>
              <a:rPr lang="en-US" dirty="0"/>
              <a:t> Where should tasks run?  Where should data be allocated?</a:t>
            </a:r>
          </a:p>
          <a:p>
            <a:pPr lvl="1"/>
            <a:r>
              <a:rPr lang="en-US" dirty="0"/>
              <a:t>complicating matters, compute nodes now often have GPUs with their own processors and memory</a:t>
            </a:r>
          </a:p>
          <a:p>
            <a:pPr lvl="1"/>
            <a:r>
              <a:rPr lang="en-US" dirty="0"/>
              <a:t>we represent these as </a:t>
            </a:r>
            <a:r>
              <a:rPr lang="en-US" i="1" dirty="0"/>
              <a:t>sub-locales</a:t>
            </a:r>
            <a:r>
              <a:rPr lang="en-US" dirty="0"/>
              <a:t> in Chapel 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C1076BB-73E4-DE43-8B65-40C6A895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Concerns for scalable Parallel Computing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A9D700-A583-8645-A492-0A3005996BA4}"/>
              </a:ext>
            </a:extLst>
          </p:cNvPr>
          <p:cNvSpPr/>
          <p:nvPr/>
        </p:nvSpPr>
        <p:spPr bwMode="ltGray">
          <a:xfrm>
            <a:off x="2057400" y="2434900"/>
            <a:ext cx="1447800" cy="266829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5258D1B-F085-BC4F-8B20-65F635E1EB78}"/>
              </a:ext>
            </a:extLst>
          </p:cNvPr>
          <p:cNvSpPr/>
          <p:nvPr/>
        </p:nvSpPr>
        <p:spPr bwMode="ltGray">
          <a:xfrm>
            <a:off x="4346904" y="2446101"/>
            <a:ext cx="1447800" cy="2659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430E86-56C2-F042-AE15-CE473BB1B3DC}"/>
              </a:ext>
            </a:extLst>
          </p:cNvPr>
          <p:cNvSpPr/>
          <p:nvPr/>
        </p:nvSpPr>
        <p:spPr bwMode="ltGray">
          <a:xfrm>
            <a:off x="6733895" y="2443891"/>
            <a:ext cx="1447800" cy="2659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46187B-1C49-FD4C-8E53-8F90EDE14A71}"/>
              </a:ext>
            </a:extLst>
          </p:cNvPr>
          <p:cNvSpPr/>
          <p:nvPr/>
        </p:nvSpPr>
        <p:spPr bwMode="ltGray">
          <a:xfrm>
            <a:off x="9007812" y="2444072"/>
            <a:ext cx="1447800" cy="265929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36" name="Table 51">
            <a:extLst>
              <a:ext uri="{FF2B5EF4-FFF2-40B4-BE49-F238E27FC236}">
                <a16:creationId xmlns:a16="http://schemas.microsoft.com/office/drawing/2014/main" id="{2F4AE7DF-A770-0749-9207-43EA2A8C6740}"/>
              </a:ext>
            </a:extLst>
          </p:cNvPr>
          <p:cNvGraphicFramePr>
            <a:graphicFrameLocks noGrp="1"/>
          </p:cNvGraphicFramePr>
          <p:nvPr/>
        </p:nvGraphicFramePr>
        <p:xfrm>
          <a:off x="2133600" y="3055659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B4910C64-6893-8342-978F-B49F8D4353A5}"/>
              </a:ext>
            </a:extLst>
          </p:cNvPr>
          <p:cNvSpPr/>
          <p:nvPr/>
        </p:nvSpPr>
        <p:spPr bwMode="ltGray">
          <a:xfrm>
            <a:off x="2963288" y="3054850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38" name="Graphic 37" descr="Single gear with solid fill">
            <a:extLst>
              <a:ext uri="{FF2B5EF4-FFF2-40B4-BE49-F238E27FC236}">
                <a16:creationId xmlns:a16="http://schemas.microsoft.com/office/drawing/2014/main" id="{9932AE0D-F480-5746-84F8-66F99B9F33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7686" y="3080776"/>
            <a:ext cx="318795" cy="3187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A526C97-7577-EE48-9B35-3E9953F97A49}"/>
              </a:ext>
            </a:extLst>
          </p:cNvPr>
          <p:cNvSpPr/>
          <p:nvPr/>
        </p:nvSpPr>
        <p:spPr bwMode="ltGray">
          <a:xfrm>
            <a:off x="5268723" y="3054850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0" name="Table 51">
            <a:extLst>
              <a:ext uri="{FF2B5EF4-FFF2-40B4-BE49-F238E27FC236}">
                <a16:creationId xmlns:a16="http://schemas.microsoft.com/office/drawing/2014/main" id="{D462AA4A-5798-B140-9536-4D59C92FE953}"/>
              </a:ext>
            </a:extLst>
          </p:cNvPr>
          <p:cNvGraphicFramePr>
            <a:graphicFrameLocks noGrp="1"/>
          </p:cNvGraphicFramePr>
          <p:nvPr/>
        </p:nvGraphicFramePr>
        <p:xfrm>
          <a:off x="6801344" y="3055659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1" name="Rectangle 40">
            <a:extLst>
              <a:ext uri="{FF2B5EF4-FFF2-40B4-BE49-F238E27FC236}">
                <a16:creationId xmlns:a16="http://schemas.microsoft.com/office/drawing/2014/main" id="{8943B4E8-63A7-4D4E-87EB-3EF66500D6CD}"/>
              </a:ext>
            </a:extLst>
          </p:cNvPr>
          <p:cNvSpPr/>
          <p:nvPr/>
        </p:nvSpPr>
        <p:spPr bwMode="ltGray">
          <a:xfrm>
            <a:off x="7631032" y="3054850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aphicFrame>
        <p:nvGraphicFramePr>
          <p:cNvPr id="42" name="Table 51">
            <a:extLst>
              <a:ext uri="{FF2B5EF4-FFF2-40B4-BE49-F238E27FC236}">
                <a16:creationId xmlns:a16="http://schemas.microsoft.com/office/drawing/2014/main" id="{9D55F1F3-9EE3-144A-B96F-789D2BBD5ED2}"/>
              </a:ext>
            </a:extLst>
          </p:cNvPr>
          <p:cNvGraphicFramePr>
            <a:graphicFrameLocks noGrp="1"/>
          </p:cNvGraphicFramePr>
          <p:nvPr/>
        </p:nvGraphicFramePr>
        <p:xfrm>
          <a:off x="9106779" y="3055659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sp>
        <p:nvSpPr>
          <p:cNvPr id="43" name="Rectangle 42">
            <a:extLst>
              <a:ext uri="{FF2B5EF4-FFF2-40B4-BE49-F238E27FC236}">
                <a16:creationId xmlns:a16="http://schemas.microsoft.com/office/drawing/2014/main" id="{0892CA79-E0A3-EE43-8C87-C098A7666035}"/>
              </a:ext>
            </a:extLst>
          </p:cNvPr>
          <p:cNvSpPr/>
          <p:nvPr/>
        </p:nvSpPr>
        <p:spPr bwMode="ltGray">
          <a:xfrm>
            <a:off x="9936467" y="3054850"/>
            <a:ext cx="465712" cy="740348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99" name="Graphic 98" descr="Single gear with solid fill">
            <a:extLst>
              <a:ext uri="{FF2B5EF4-FFF2-40B4-BE49-F238E27FC236}">
                <a16:creationId xmlns:a16="http://schemas.microsoft.com/office/drawing/2014/main" id="{B329AB2C-D97B-4240-A924-C3FF4494BF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099" y="3080776"/>
            <a:ext cx="318795" cy="318795"/>
          </a:xfrm>
          <a:prstGeom prst="rect">
            <a:avLst/>
          </a:prstGeom>
        </p:spPr>
      </p:pic>
      <p:pic>
        <p:nvPicPr>
          <p:cNvPr id="100" name="Graphic 99" descr="Single gear with solid fill">
            <a:extLst>
              <a:ext uri="{FF2B5EF4-FFF2-40B4-BE49-F238E27FC236}">
                <a16:creationId xmlns:a16="http://schemas.microsoft.com/office/drawing/2014/main" id="{21543091-71A5-4C4B-9D93-A4BD6EF37C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1099" y="3444368"/>
            <a:ext cx="318795" cy="318795"/>
          </a:xfrm>
          <a:prstGeom prst="rect">
            <a:avLst/>
          </a:prstGeom>
        </p:spPr>
      </p:pic>
      <p:pic>
        <p:nvPicPr>
          <p:cNvPr id="101" name="Graphic 100" descr="Single gear with solid fill">
            <a:extLst>
              <a:ext uri="{FF2B5EF4-FFF2-40B4-BE49-F238E27FC236}">
                <a16:creationId xmlns:a16="http://schemas.microsoft.com/office/drawing/2014/main" id="{3769F5FC-3B33-4F40-9B96-D53D4130A1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8346" y="3444368"/>
            <a:ext cx="318795" cy="318795"/>
          </a:xfrm>
          <a:prstGeom prst="rect">
            <a:avLst/>
          </a:prstGeom>
        </p:spPr>
      </p:pic>
      <p:pic>
        <p:nvPicPr>
          <p:cNvPr id="105" name="Graphic 104" descr="Single gear with solid fill">
            <a:extLst>
              <a:ext uri="{FF2B5EF4-FFF2-40B4-BE49-F238E27FC236}">
                <a16:creationId xmlns:a16="http://schemas.microsoft.com/office/drawing/2014/main" id="{94AB0133-D6CA-004C-AEAD-3F3E4903B3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584" y="3092085"/>
            <a:ext cx="318795" cy="318795"/>
          </a:xfrm>
          <a:prstGeom prst="rect">
            <a:avLst/>
          </a:prstGeom>
        </p:spPr>
      </p:pic>
      <p:pic>
        <p:nvPicPr>
          <p:cNvPr id="106" name="Graphic 105" descr="Single gear with solid fill">
            <a:extLst>
              <a:ext uri="{FF2B5EF4-FFF2-40B4-BE49-F238E27FC236}">
                <a16:creationId xmlns:a16="http://schemas.microsoft.com/office/drawing/2014/main" id="{6C77612D-A175-DB48-8B39-AF2DD7860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165" y="3092085"/>
            <a:ext cx="318795" cy="318795"/>
          </a:xfrm>
          <a:prstGeom prst="rect">
            <a:avLst/>
          </a:prstGeom>
        </p:spPr>
      </p:pic>
      <p:pic>
        <p:nvPicPr>
          <p:cNvPr id="110" name="Graphic 109" descr="Single gear with solid fill">
            <a:extLst>
              <a:ext uri="{FF2B5EF4-FFF2-40B4-BE49-F238E27FC236}">
                <a16:creationId xmlns:a16="http://schemas.microsoft.com/office/drawing/2014/main" id="{F4B0ACDC-0E76-3342-BFD9-C0D862EEC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113" y="3092085"/>
            <a:ext cx="318795" cy="318795"/>
          </a:xfrm>
          <a:prstGeom prst="rect">
            <a:avLst/>
          </a:prstGeom>
        </p:spPr>
      </p:pic>
      <p:pic>
        <p:nvPicPr>
          <p:cNvPr id="111" name="Graphic 110" descr="Single gear with solid fill">
            <a:extLst>
              <a:ext uri="{FF2B5EF4-FFF2-40B4-BE49-F238E27FC236}">
                <a16:creationId xmlns:a16="http://schemas.microsoft.com/office/drawing/2014/main" id="{B561DAB9-E643-B048-904F-9B7AA9C33D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82113" y="3455677"/>
            <a:ext cx="318795" cy="318795"/>
          </a:xfrm>
          <a:prstGeom prst="rect">
            <a:avLst/>
          </a:prstGeom>
        </p:spPr>
      </p:pic>
      <p:pic>
        <p:nvPicPr>
          <p:cNvPr id="112" name="Graphic 111" descr="Single gear with solid fill">
            <a:extLst>
              <a:ext uri="{FF2B5EF4-FFF2-40B4-BE49-F238E27FC236}">
                <a16:creationId xmlns:a16="http://schemas.microsoft.com/office/drawing/2014/main" id="{99895388-7442-5B42-9DD6-5BE7184D5C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584" y="3455677"/>
            <a:ext cx="318795" cy="318795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89E831FF-B240-9E42-AB72-C4368F26E774}"/>
              </a:ext>
            </a:extLst>
          </p:cNvPr>
          <p:cNvSpPr/>
          <p:nvPr/>
        </p:nvSpPr>
        <p:spPr bwMode="ltGray">
          <a:xfrm>
            <a:off x="9982200" y="3181877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13" name="Graphic 112" descr="Single gear with solid fill">
            <a:extLst>
              <a:ext uri="{FF2B5EF4-FFF2-40B4-BE49-F238E27FC236}">
                <a16:creationId xmlns:a16="http://schemas.microsoft.com/office/drawing/2014/main" id="{8A43838E-4911-AE46-8A33-9E002FD88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2064" y="3092085"/>
            <a:ext cx="318795" cy="318795"/>
          </a:xfrm>
          <a:prstGeom prst="rect">
            <a:avLst/>
          </a:prstGeom>
        </p:spPr>
      </p:pic>
      <p:pic>
        <p:nvPicPr>
          <p:cNvPr id="114" name="Graphic 113" descr="Single gear with solid fill">
            <a:extLst>
              <a:ext uri="{FF2B5EF4-FFF2-40B4-BE49-F238E27FC236}">
                <a16:creationId xmlns:a16="http://schemas.microsoft.com/office/drawing/2014/main" id="{678A10F1-5CE7-F249-B625-83AD87EDF7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2064" y="3455677"/>
            <a:ext cx="318795" cy="318795"/>
          </a:xfrm>
          <a:prstGeom prst="rect">
            <a:avLst/>
          </a:prstGeom>
        </p:spPr>
      </p:pic>
      <p:pic>
        <p:nvPicPr>
          <p:cNvPr id="115" name="Graphic 114" descr="Single gear with solid fill">
            <a:extLst>
              <a:ext uri="{FF2B5EF4-FFF2-40B4-BE49-F238E27FC236}">
                <a16:creationId xmlns:a16="http://schemas.microsoft.com/office/drawing/2014/main" id="{ABDA1A26-6455-0547-A482-254F0D1F09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9165" y="3455677"/>
            <a:ext cx="318795" cy="318795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E9561578-2F08-B346-BEE7-A06CBEB2A641}"/>
              </a:ext>
            </a:extLst>
          </p:cNvPr>
          <p:cNvSpPr/>
          <p:nvPr/>
        </p:nvSpPr>
        <p:spPr bwMode="ltGray">
          <a:xfrm>
            <a:off x="5334000" y="3181880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42ED595-5D86-2344-83F5-C3EFE63C437B}"/>
              </a:ext>
            </a:extLst>
          </p:cNvPr>
          <p:cNvSpPr/>
          <p:nvPr/>
        </p:nvSpPr>
        <p:spPr bwMode="ltGray">
          <a:xfrm>
            <a:off x="3051502" y="3164638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EE2F0B8-1E1F-7D47-AF74-7E8709792538}"/>
              </a:ext>
            </a:extLst>
          </p:cNvPr>
          <p:cNvSpPr/>
          <p:nvPr/>
        </p:nvSpPr>
        <p:spPr bwMode="ltGray">
          <a:xfrm>
            <a:off x="7696200" y="3181879"/>
            <a:ext cx="152401" cy="15240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23552B-E5A2-BC44-8FAC-3C2D43343C72}"/>
              </a:ext>
            </a:extLst>
          </p:cNvPr>
          <p:cNvGrpSpPr/>
          <p:nvPr/>
        </p:nvGrpSpPr>
        <p:grpSpPr>
          <a:xfrm>
            <a:off x="7696199" y="318188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E2CD30B-2A63-364A-8BF0-D4349C0A9A9A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9D4E476-C5EC-7E45-B1F9-C7FBFAA295A7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2374AAD5-9F73-BF4C-90EA-A40D4D918AB0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532E257-26F6-E04B-8B57-D28CD8ED037E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2943A23-486B-5C41-B447-B7CD1D191C3D}"/>
              </a:ext>
            </a:extLst>
          </p:cNvPr>
          <p:cNvGrpSpPr/>
          <p:nvPr/>
        </p:nvGrpSpPr>
        <p:grpSpPr>
          <a:xfrm>
            <a:off x="9982200" y="318188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9A2382B-42C0-C643-B226-BCA0307C78CF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C2A3EF0-FC43-F14B-A287-13ED291C08A8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77962D0-4439-8543-B20F-3EAA9CA9285B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6E8C945F-3D2B-E04E-9B8C-3D1E30415ED2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5D47345-475D-E149-8864-8CA250127009}"/>
              </a:ext>
            </a:extLst>
          </p:cNvPr>
          <p:cNvGrpSpPr/>
          <p:nvPr/>
        </p:nvGrpSpPr>
        <p:grpSpPr>
          <a:xfrm>
            <a:off x="5334000" y="3181880"/>
            <a:ext cx="304801" cy="304801"/>
            <a:chOff x="7162799" y="2133600"/>
            <a:chExt cx="304801" cy="304801"/>
          </a:xfrm>
          <a:solidFill>
            <a:schemeClr val="bg1"/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9473F57-2E2B-DF44-9029-418113AFBC90}"/>
                </a:ext>
              </a:extLst>
            </p:cNvPr>
            <p:cNvSpPr/>
            <p:nvPr/>
          </p:nvSpPr>
          <p:spPr bwMode="ltGray">
            <a:xfrm>
              <a:off x="71627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DC4B93C6-6A89-AA45-8300-6EF8AE4E988A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14C0FF6-93DD-244C-AFF1-1F258E97CB7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FB20A95-DA5E-4648-9F69-415E5F3121E9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85FA9D7-39D6-634D-8B64-2A2C69750F0E}"/>
              </a:ext>
            </a:extLst>
          </p:cNvPr>
          <p:cNvGrpSpPr/>
          <p:nvPr/>
        </p:nvGrpSpPr>
        <p:grpSpPr>
          <a:xfrm>
            <a:off x="3051503" y="3164639"/>
            <a:ext cx="304801" cy="305534"/>
            <a:chOff x="7162799" y="2132867"/>
            <a:chExt cx="304801" cy="305534"/>
          </a:xfrm>
          <a:solidFill>
            <a:schemeClr val="bg1"/>
          </a:solidFill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40B66BE-5AEB-994C-98B1-E08EA67DDD4E}"/>
                </a:ext>
              </a:extLst>
            </p:cNvPr>
            <p:cNvSpPr/>
            <p:nvPr/>
          </p:nvSpPr>
          <p:spPr bwMode="ltGray">
            <a:xfrm>
              <a:off x="7164766" y="2132867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9BF496DA-8989-8F4F-B1D6-C78199702262}"/>
                </a:ext>
              </a:extLst>
            </p:cNvPr>
            <p:cNvSpPr/>
            <p:nvPr/>
          </p:nvSpPr>
          <p:spPr bwMode="ltGray">
            <a:xfrm>
              <a:off x="7162799" y="2285999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B6C7BB3-06DB-9B43-A106-0D575330E56E}"/>
                </a:ext>
              </a:extLst>
            </p:cNvPr>
            <p:cNvSpPr/>
            <p:nvPr/>
          </p:nvSpPr>
          <p:spPr bwMode="ltGray">
            <a:xfrm>
              <a:off x="7315199" y="22860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F4420C5-053B-454F-A013-375C7F05A8D5}"/>
                </a:ext>
              </a:extLst>
            </p:cNvPr>
            <p:cNvSpPr/>
            <p:nvPr/>
          </p:nvSpPr>
          <p:spPr bwMode="ltGray">
            <a:xfrm>
              <a:off x="7315199" y="2133600"/>
              <a:ext cx="152401" cy="152401"/>
            </a:xfrm>
            <a:prstGeom prst="rect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endParaRPr lang="en-US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E982141-6A80-D149-8B61-2DA66B988CD6}"/>
              </a:ext>
            </a:extLst>
          </p:cNvPr>
          <p:cNvSpPr txBox="1"/>
          <p:nvPr/>
        </p:nvSpPr>
        <p:spPr>
          <a:xfrm>
            <a:off x="2057400" y="2443274"/>
            <a:ext cx="1447800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8D09B5-E12A-C54F-9E82-7E11DE7CAC23}"/>
              </a:ext>
            </a:extLst>
          </p:cNvPr>
          <p:cNvSpPr txBox="1"/>
          <p:nvPr/>
        </p:nvSpPr>
        <p:spPr>
          <a:xfrm>
            <a:off x="4339896" y="2434426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72FE58-F3A2-B345-90A8-8CE5CF3F2734}"/>
              </a:ext>
            </a:extLst>
          </p:cNvPr>
          <p:cNvSpPr txBox="1"/>
          <p:nvPr/>
        </p:nvSpPr>
        <p:spPr>
          <a:xfrm>
            <a:off x="6719879" y="2443275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B14519-D21B-DD4E-A0AD-C7D487C352A9}"/>
              </a:ext>
            </a:extLst>
          </p:cNvPr>
          <p:cNvSpPr txBox="1"/>
          <p:nvPr/>
        </p:nvSpPr>
        <p:spPr>
          <a:xfrm>
            <a:off x="8993796" y="2434426"/>
            <a:ext cx="1461816" cy="469359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sz="2000" b="1" dirty="0"/>
              <a:t>Locale 3</a:t>
            </a:r>
          </a:p>
        </p:txBody>
      </p:sp>
      <p:graphicFrame>
        <p:nvGraphicFramePr>
          <p:cNvPr id="6" name="Table 51">
            <a:extLst>
              <a:ext uri="{FF2B5EF4-FFF2-40B4-BE49-F238E27FC236}">
                <a16:creationId xmlns:a16="http://schemas.microsoft.com/office/drawing/2014/main" id="{02B79DE2-0716-E046-9B10-949014BD1DF0}"/>
              </a:ext>
            </a:extLst>
          </p:cNvPr>
          <p:cNvGraphicFramePr>
            <a:graphicFrameLocks noGrp="1"/>
          </p:cNvGraphicFramePr>
          <p:nvPr/>
        </p:nvGraphicFramePr>
        <p:xfrm>
          <a:off x="4439035" y="3055659"/>
          <a:ext cx="723130" cy="738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1565">
                  <a:extLst>
                    <a:ext uri="{9D8B030D-6E8A-4147-A177-3AD203B41FA5}">
                      <a16:colId xmlns:a16="http://schemas.microsoft.com/office/drawing/2014/main" val="3994097017"/>
                    </a:ext>
                  </a:extLst>
                </a:gridCol>
                <a:gridCol w="361565">
                  <a:extLst>
                    <a:ext uri="{9D8B030D-6E8A-4147-A177-3AD203B41FA5}">
                      <a16:colId xmlns:a16="http://schemas.microsoft.com/office/drawing/2014/main" val="2205526929"/>
                    </a:ext>
                  </a:extLst>
                </a:gridCol>
              </a:tblGrid>
              <a:tr h="369365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9433889"/>
                  </a:ext>
                </a:extLst>
              </a:tr>
              <a:tr h="369365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150635"/>
                  </a:ext>
                </a:extLst>
              </a:tr>
            </a:tbl>
          </a:graphicData>
        </a:graphic>
      </p:graphicFrame>
      <p:pic>
        <p:nvPicPr>
          <p:cNvPr id="104" name="Graphic 103" descr="Single gear with solid fill">
            <a:extLst>
              <a:ext uri="{FF2B5EF4-FFF2-40B4-BE49-F238E27FC236}">
                <a16:creationId xmlns:a16="http://schemas.microsoft.com/office/drawing/2014/main" id="{99BD6972-A9D6-544A-B69A-D7076D2FA3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384" y="3077023"/>
            <a:ext cx="318795" cy="318795"/>
          </a:xfrm>
          <a:prstGeom prst="rect">
            <a:avLst/>
          </a:prstGeom>
        </p:spPr>
      </p:pic>
      <p:pic>
        <p:nvPicPr>
          <p:cNvPr id="107" name="Graphic 106" descr="Single gear with solid fill">
            <a:extLst>
              <a:ext uri="{FF2B5EF4-FFF2-40B4-BE49-F238E27FC236}">
                <a16:creationId xmlns:a16="http://schemas.microsoft.com/office/drawing/2014/main" id="{43F7E0F1-F6DD-7841-AE07-9AC5ADB2E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084" y="3078066"/>
            <a:ext cx="318795" cy="318795"/>
          </a:xfrm>
          <a:prstGeom prst="rect">
            <a:avLst/>
          </a:prstGeom>
        </p:spPr>
      </p:pic>
      <p:pic>
        <p:nvPicPr>
          <p:cNvPr id="108" name="Graphic 107" descr="Single gear with solid fill">
            <a:extLst>
              <a:ext uri="{FF2B5EF4-FFF2-40B4-BE49-F238E27FC236}">
                <a16:creationId xmlns:a16="http://schemas.microsoft.com/office/drawing/2014/main" id="{4EAFF4ED-92DB-F94D-88D5-167AE77FF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084" y="3441658"/>
            <a:ext cx="318795" cy="318795"/>
          </a:xfrm>
          <a:prstGeom prst="rect">
            <a:avLst/>
          </a:prstGeom>
        </p:spPr>
      </p:pic>
      <p:pic>
        <p:nvPicPr>
          <p:cNvPr id="109" name="Graphic 108" descr="Single gear with solid fill">
            <a:extLst>
              <a:ext uri="{FF2B5EF4-FFF2-40B4-BE49-F238E27FC236}">
                <a16:creationId xmlns:a16="http://schemas.microsoft.com/office/drawing/2014/main" id="{605583E1-764E-F343-99D9-B7A5A0073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6384" y="3440615"/>
            <a:ext cx="318795" cy="318795"/>
          </a:xfrm>
          <a:prstGeom prst="rect">
            <a:avLst/>
          </a:prstGeom>
        </p:spPr>
      </p:pic>
      <p:sp>
        <p:nvSpPr>
          <p:cNvPr id="66" name="Slide Number Placeholder 2">
            <a:extLst>
              <a:ext uri="{FF2B5EF4-FFF2-40B4-BE49-F238E27FC236}">
                <a16:creationId xmlns:a16="http://schemas.microsoft.com/office/drawing/2014/main" id="{874E0F14-362F-F24E-A29F-7002EACD518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02856" y="6301811"/>
            <a:ext cx="684344" cy="365125"/>
          </a:xfrm>
        </p:spPr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68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A1A082-8148-7F4F-A1A0-69977B60F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6962" y="3910741"/>
            <a:ext cx="1312038" cy="1118459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26B8E0BF-F9C1-1548-B2C4-33365F420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3910741"/>
            <a:ext cx="1312038" cy="1118459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4A1A13EF-F575-FD4C-98CE-955EFA063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910741"/>
            <a:ext cx="1312038" cy="1118459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88139D4A-4E3A-9E49-A9B2-349DE9A94C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800" y="3910741"/>
            <a:ext cx="1312038" cy="1118459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BD3EE07B-4630-CE4A-937F-80A5D7EF8A94}"/>
              </a:ext>
            </a:extLst>
          </p:cNvPr>
          <p:cNvSpPr txBox="1"/>
          <p:nvPr/>
        </p:nvSpPr>
        <p:spPr>
          <a:xfrm>
            <a:off x="5658118" y="5244721"/>
            <a:ext cx="1580882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Processor Core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85AF4BF-4EE6-4A42-90B2-9443652EEE3C}"/>
              </a:ext>
            </a:extLst>
          </p:cNvPr>
          <p:cNvSpPr txBox="1"/>
          <p:nvPr/>
        </p:nvSpPr>
        <p:spPr>
          <a:xfrm>
            <a:off x="5624539" y="5655110"/>
            <a:ext cx="954107" cy="440890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none" lIns="91440" tIns="91440" rIns="91440" bIns="9144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lang="en-US" b="1" dirty="0"/>
              <a:t>Memory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B3A3CCE-0071-BE43-AFF2-EAB3BFD0B8EC}"/>
              </a:ext>
            </a:extLst>
          </p:cNvPr>
          <p:cNvSpPr/>
          <p:nvPr/>
        </p:nvSpPr>
        <p:spPr bwMode="ltGray">
          <a:xfrm>
            <a:off x="5414724" y="5320921"/>
            <a:ext cx="243393" cy="22860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AF309703-7F6F-AD49-A829-82E7072A5626}"/>
              </a:ext>
            </a:extLst>
          </p:cNvPr>
          <p:cNvSpPr/>
          <p:nvPr/>
        </p:nvSpPr>
        <p:spPr bwMode="ltGray">
          <a:xfrm>
            <a:off x="5414724" y="5731310"/>
            <a:ext cx="242664" cy="228600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2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6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 Using GPUs AND CPUS (Single-locale)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85344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 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69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427600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on a single compute node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4E9ECD-D5E8-014D-BBD0-EA97AB2EBB55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400800" y="2955061"/>
            <a:ext cx="163902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rocess 17">
            <a:extLst>
              <a:ext uri="{FF2B5EF4-FFF2-40B4-BE49-F238E27FC236}">
                <a16:creationId xmlns:a16="http://schemas.microsoft.com/office/drawing/2014/main" id="{1374F8F8-02CB-4840-A04C-F47D018123E6}"/>
              </a:ext>
            </a:extLst>
          </p:cNvPr>
          <p:cNvSpPr/>
          <p:nvPr/>
        </p:nvSpPr>
        <p:spPr bwMode="ltGray">
          <a:xfrm>
            <a:off x="8039828" y="2514600"/>
            <a:ext cx="3542572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Improved syntax for GPU sublocales</a:t>
            </a:r>
          </a:p>
        </p:txBody>
      </p:sp>
    </p:spTree>
    <p:extLst>
      <p:ext uri="{BB962C8B-B14F-4D97-AF65-F5344CB8AC3E}">
        <p14:creationId xmlns:p14="http://schemas.microsoft.com/office/powerpoint/2010/main" val="17189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88C32E1-9ABC-3AB8-1D45-E93795F8DCE1}"/>
              </a:ext>
            </a:extLst>
          </p:cNvPr>
          <p:cNvSpPr/>
          <p:nvPr/>
        </p:nvSpPr>
        <p:spPr bwMode="ltGray">
          <a:xfrm>
            <a:off x="3051244" y="3123987"/>
            <a:ext cx="1571682" cy="1981200"/>
          </a:xfrm>
          <a:prstGeom prst="roundRect">
            <a:avLst/>
          </a:prstGeom>
          <a:noFill/>
          <a:ln w="57150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2D85816-A79F-EDB5-86EC-F9BE54AC430E}"/>
              </a:ext>
            </a:extLst>
          </p:cNvPr>
          <p:cNvSpPr/>
          <p:nvPr/>
        </p:nvSpPr>
        <p:spPr bwMode="ltGray">
          <a:xfrm>
            <a:off x="4738659" y="3123989"/>
            <a:ext cx="1571682" cy="1981201"/>
          </a:xfrm>
          <a:prstGeom prst="roundRect">
            <a:avLst/>
          </a:prstGeom>
          <a:noFill/>
          <a:ln w="57150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F4FC24-0964-651A-9A92-53C68E9BD960}"/>
              </a:ext>
            </a:extLst>
          </p:cNvPr>
          <p:cNvSpPr/>
          <p:nvPr/>
        </p:nvSpPr>
        <p:spPr bwMode="ltGray">
          <a:xfrm>
            <a:off x="6415059" y="3123989"/>
            <a:ext cx="1571682" cy="1981202"/>
          </a:xfrm>
          <a:prstGeom prst="roundRect">
            <a:avLst/>
          </a:prstGeom>
          <a:noFill/>
          <a:ln w="57150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C7BA54B-A5C6-AAD4-F98F-4B689AC55A58}"/>
              </a:ext>
            </a:extLst>
          </p:cNvPr>
          <p:cNvSpPr/>
          <p:nvPr/>
        </p:nvSpPr>
        <p:spPr bwMode="ltGray">
          <a:xfrm>
            <a:off x="8091459" y="3123987"/>
            <a:ext cx="1571682" cy="1981201"/>
          </a:xfrm>
          <a:prstGeom prst="roundRect">
            <a:avLst/>
          </a:prstGeom>
          <a:noFill/>
          <a:ln w="57150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0" name="Process 9">
            <a:extLst>
              <a:ext uri="{FF2B5EF4-FFF2-40B4-BE49-F238E27FC236}">
                <a16:creationId xmlns:a16="http://schemas.microsoft.com/office/drawing/2014/main" id="{3E5701C8-A4FA-CD89-CD28-41E21D8E3648}"/>
              </a:ext>
            </a:extLst>
          </p:cNvPr>
          <p:cNvSpPr/>
          <p:nvPr/>
        </p:nvSpPr>
        <p:spPr bwMode="ltGray">
          <a:xfrm>
            <a:off x="9312458" y="1989567"/>
            <a:ext cx="1890398" cy="293217"/>
          </a:xfrm>
          <a:prstGeom prst="flowChartProcess">
            <a:avLst/>
          </a:prstGeom>
          <a:solidFill>
            <a:srgbClr val="32DAC8"/>
          </a:solidFill>
          <a:ln w="57150">
            <a:solidFill>
              <a:srgbClr val="32D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Four nodes/CPUs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FC01F2-E307-9913-0F60-67A17D593281}"/>
              </a:ext>
            </a:extLst>
          </p:cNvPr>
          <p:cNvCxnSpPr>
            <a:cxnSpLocks/>
          </p:cNvCxnSpPr>
          <p:nvPr/>
        </p:nvCxnSpPr>
        <p:spPr>
          <a:xfrm flipH="1">
            <a:off x="8802533" y="2294155"/>
            <a:ext cx="662435" cy="705062"/>
          </a:xfrm>
          <a:prstGeom prst="straightConnector1">
            <a:avLst/>
          </a:prstGeom>
          <a:ln w="57150">
            <a:solidFill>
              <a:srgbClr val="32D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362E85-9C4B-B744-AE37-1C3C9C6B7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A718CD-1F60-478A-BCD3-0DF9B7590A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Execution Model and Terminology: Locales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4294967295"/>
          </p:nvPr>
        </p:nvSpPr>
        <p:spPr>
          <a:xfrm>
            <a:off x="361950" y="998781"/>
            <a:ext cx="11525250" cy="5097462"/>
          </a:xfrm>
        </p:spPr>
        <p:txBody>
          <a:bodyPr/>
          <a:lstStyle/>
          <a:p>
            <a:r>
              <a:rPr lang="en-US" b="0" dirty="0"/>
              <a:t>Locales can run tasks and store variables</a:t>
            </a:r>
          </a:p>
          <a:p>
            <a:pPr lvl="1"/>
            <a:r>
              <a:rPr lang="en-US" dirty="0"/>
              <a:t>Each locale executes on a “compute node” on a parallel system</a:t>
            </a:r>
          </a:p>
          <a:p>
            <a:pPr lvl="1"/>
            <a:r>
              <a:rPr lang="en-US" b="0" dirty="0"/>
              <a:t>User specifies number of locales on executable’s command-line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92C690-B44D-2249-9BAD-74E11C69D141}"/>
              </a:ext>
            </a:extLst>
          </p:cNvPr>
          <p:cNvGrpSpPr/>
          <p:nvPr/>
        </p:nvGrpSpPr>
        <p:grpSpPr>
          <a:xfrm>
            <a:off x="623404" y="3352800"/>
            <a:ext cx="8977796" cy="1447800"/>
            <a:chOff x="392005" y="3352800"/>
            <a:chExt cx="8977796" cy="1447800"/>
          </a:xfrm>
        </p:grpSpPr>
        <p:sp>
          <p:nvSpPr>
            <p:cNvPr id="36" name="Rectangle 35"/>
            <p:cNvSpPr/>
            <p:nvPr/>
          </p:nvSpPr>
          <p:spPr>
            <a:xfrm>
              <a:off x="28928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0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5692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1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2456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2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922001" y="3352800"/>
              <a:ext cx="1447800" cy="1447800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endParaRPr lang="en-US" dirty="0">
                <a:solidFill>
                  <a:schemeClr val="bg1"/>
                </a:solidFill>
              </a:endParaRP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locale 3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DFAB87-1909-A64A-A49B-73967D6C36CD}"/>
                </a:ext>
              </a:extLst>
            </p:cNvPr>
            <p:cNvSpPr txBox="1"/>
            <p:nvPr/>
          </p:nvSpPr>
          <p:spPr>
            <a:xfrm>
              <a:off x="392005" y="3911601"/>
              <a:ext cx="23407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Locales</a:t>
              </a:r>
              <a:r>
                <a:rPr lang="en-US" sz="2400" dirty="0">
                  <a:cs typeface="Courier New" panose="02070309020205020404" pitchFamily="49" charset="0"/>
                </a:rPr>
                <a:t> array</a:t>
              </a:r>
              <a:r>
                <a:rPr lang="en-US" sz="24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: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2B13FD4-1C30-014B-8E94-FE56BC308EE3}"/>
              </a:ext>
            </a:extLst>
          </p:cNvPr>
          <p:cNvGrpSpPr/>
          <p:nvPr/>
        </p:nvGrpSpPr>
        <p:grpSpPr>
          <a:xfrm>
            <a:off x="3735690" y="4800600"/>
            <a:ext cx="5184465" cy="1283817"/>
            <a:chOff x="3241796" y="1148197"/>
            <a:chExt cx="5184465" cy="1283817"/>
          </a:xfrm>
        </p:grpSpPr>
        <p:sp>
          <p:nvSpPr>
            <p:cNvPr id="16" name="Process 15">
              <a:extLst>
                <a:ext uri="{FF2B5EF4-FFF2-40B4-BE49-F238E27FC236}">
                  <a16:creationId xmlns:a16="http://schemas.microsoft.com/office/drawing/2014/main" id="{65222FEA-BD78-2A4B-B59F-378EB7506078}"/>
                </a:ext>
              </a:extLst>
            </p:cNvPr>
            <p:cNvSpPr/>
            <p:nvPr/>
          </p:nvSpPr>
          <p:spPr bwMode="ltGray">
            <a:xfrm>
              <a:off x="3241796" y="1970349"/>
              <a:ext cx="5184465" cy="461665"/>
            </a:xfrm>
            <a:prstGeom prst="flowChartProcess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bIns="9144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User’s code starts running as a single task on locale 0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02CFBAB-19DC-564F-B5CC-1F99E334FC78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H="1" flipV="1">
              <a:off x="3354206" y="1148197"/>
              <a:ext cx="2479823" cy="822152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07C7DE-913C-6A44-B57D-13936444AD2D}"/>
              </a:ext>
            </a:extLst>
          </p:cNvPr>
          <p:cNvSpPr txBox="1"/>
          <p:nvPr/>
        </p:nvSpPr>
        <p:spPr>
          <a:xfrm>
            <a:off x="1143000" y="2073710"/>
            <a:ext cx="7543800" cy="440890"/>
          </a:xfrm>
          <a:prstGeom prst="rect">
            <a:avLst/>
          </a:prstGeom>
          <a:solidFill>
            <a:schemeClr val="tx1"/>
          </a:solidFill>
          <a:ln w="57150">
            <a:noFill/>
            <a:miter lim="800000"/>
          </a:ln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Bef>
                <a:spcPts val="400"/>
              </a:spcBef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prompt&gt; 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myChapelProgram</a:t>
            </a:r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--numLocales=4   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or  ‘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US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nl</a:t>
            </a:r>
            <a:r>
              <a:rPr lang="en-US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4</a:t>
            </a:r>
            <a:r>
              <a:rPr lang="en-US" i="1" dirty="0">
                <a:solidFill>
                  <a:schemeClr val="bg1"/>
                </a:solidFill>
                <a:cs typeface="Courier New" panose="02070309020205020404" pitchFamily="49" charset="0"/>
              </a:rPr>
              <a:t>’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228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 Using GPUs AND CPUS (multi-locale)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85344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70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427600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 across </a:t>
            </a:r>
            <a:r>
              <a:rPr lang="en-US" b="1" i="1" dirty="0">
                <a:solidFill>
                  <a:schemeClr val="bg1"/>
                </a:solidFill>
              </a:rPr>
              <a:t>all</a:t>
            </a:r>
            <a:r>
              <a:rPr lang="en-US" b="1" dirty="0">
                <a:solidFill>
                  <a:schemeClr val="bg1"/>
                </a:solidFill>
              </a:rPr>
              <a:t> of our compute nodes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1B3149-60AC-2648-81D3-62E8F09B4D0C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310963" y="1964461"/>
            <a:ext cx="2691651" cy="40235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ocess 21">
            <a:extLst>
              <a:ext uri="{FF2B5EF4-FFF2-40B4-BE49-F238E27FC236}">
                <a16:creationId xmlns:a16="http://schemas.microsoft.com/office/drawing/2014/main" id="{D5ADC626-1AD7-AC40-B2B3-63ED635F0203}"/>
              </a:ext>
            </a:extLst>
          </p:cNvPr>
          <p:cNvSpPr/>
          <p:nvPr/>
        </p:nvSpPr>
        <p:spPr bwMode="ltGray">
          <a:xfrm>
            <a:off x="8002614" y="1524000"/>
            <a:ext cx="3655986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Support for multi-locale GPU programs</a:t>
            </a:r>
          </a:p>
        </p:txBody>
      </p:sp>
    </p:spTree>
    <p:extLst>
      <p:ext uri="{BB962C8B-B14F-4D97-AF65-F5344CB8AC3E}">
        <p14:creationId xmlns:p14="http://schemas.microsoft.com/office/powerpoint/2010/main" val="151411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9FFB240-5B59-5C40-A82D-5EDE7DF0DCCD}"/>
              </a:ext>
            </a:extLst>
          </p:cNvPr>
          <p:cNvSpPr/>
          <p:nvPr/>
        </p:nvSpPr>
        <p:spPr>
          <a:xfrm>
            <a:off x="380999" y="1387019"/>
            <a:ext cx="5562601" cy="25237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use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BlockDist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>
              <a:tabLst>
                <a:tab pos="1662072" algn="l"/>
              </a:tabLst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const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Dom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4"/>
                </a:solidFill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sz="1800" dirty="0" err="1">
                <a:latin typeface="Courier New" pitchFamily="49" charset="0"/>
                <a:cs typeface="Courier New" pitchFamily="49" charset="0"/>
              </a:rPr>
              <a:t>.createDomain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({1..n});</a:t>
            </a: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662072" algn="l"/>
              </a:tabLst>
            </a:pP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1800" dirty="0">
                <a:latin typeface="Courier New" pitchFamily="49" charset="0"/>
                <a:cs typeface="Courier New" pitchFamily="49" charset="0"/>
              </a:rPr>
              <a:t>: [Dom] </a:t>
            </a:r>
            <a:r>
              <a:rPr lang="en-US" sz="18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real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tabLst>
                <a:tab pos="1662072" algn="l"/>
              </a:tabLst>
            </a:pP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1662072" algn="l"/>
              </a:tabLst>
            </a:pPr>
            <a:r>
              <a:rPr lang="en-US" sz="1800" dirty="0">
                <a:latin typeface="Courier New" pitchFamily="49" charset="0"/>
                <a:cs typeface="Courier New" pitchFamily="49" charset="0"/>
              </a:rPr>
              <a:t>A = B + alpha * C;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CPUs Only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71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2436944" y="4251781"/>
            <a:ext cx="35066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These programs are both CPU-only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refers to GPUs,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explicitly or implicitly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6324600" y="3510677"/>
            <a:ext cx="5334000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loc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6326751" y="3141345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59955-C230-C646-8B88-2EC3146C3946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glbl.chpl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42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12" grpId="0" animBg="1"/>
      <p:bldP spid="13" grpId="0" animBg="1"/>
      <p:bldP spid="1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only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ysClr val="windowText" lastClr="000000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72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5758" y="4466047"/>
            <a:ext cx="4040056" cy="12192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is a GPU-only program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Nothing other than coordination code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runs on the CPUs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400800" y="2955061"/>
            <a:ext cx="163902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25146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Use a similar ‘coforall’ + ‘on’ idiom to run a Triad concurrently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on each of this locale’s GPUs</a:t>
            </a:r>
          </a:p>
        </p:txBody>
      </p:sp>
    </p:spTree>
    <p:extLst>
      <p:ext uri="{BB962C8B-B14F-4D97-AF65-F5344CB8AC3E}">
        <p14:creationId xmlns:p14="http://schemas.microsoft.com/office/powerpoint/2010/main" val="384180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Stream Triad: Distributed Memory, GPUs AND CPUS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config const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1_000_000,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      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alpha</a:t>
            </a:r>
            <a:r>
              <a:rPr lang="en-US" dirty="0">
                <a:solidFill>
                  <a:schemeClr val="accent1"/>
                </a:solidFill>
                <a:latin typeface="Courier New"/>
                <a:cs typeface="Courier New"/>
              </a:rPr>
              <a:t> = 0.01;</a:t>
            </a:r>
          </a:p>
          <a:p>
            <a:pPr defTabSz="342900">
              <a:tabLst>
                <a:tab pos="940594" algn="l"/>
              </a:tabLst>
              <a:defRPr/>
            </a:pPr>
            <a:endParaRPr lang="en-US" dirty="0">
              <a:solidFill>
                <a:schemeClr val="accent1"/>
              </a:solidFill>
              <a:latin typeface="Courier New"/>
              <a:cs typeface="Courier New"/>
            </a:endParaRP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loc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Locales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loc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cobegin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342900">
              <a:tabLst>
                <a:tab pos="9405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coforall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 err="1">
                <a:solidFill>
                  <a:sysClr val="windowText" lastClr="000000"/>
                </a:solidFill>
                <a:latin typeface="Courier New"/>
                <a:cs typeface="Courier New"/>
              </a:rPr>
              <a:t>.</a:t>
            </a:r>
            <a:r>
              <a:rPr lang="en-US" b="1" dirty="0" err="1">
                <a:solidFill>
                  <a:schemeClr val="accent4"/>
                </a:solidFill>
                <a:latin typeface="Courier New"/>
                <a:cs typeface="Courier New"/>
              </a:rPr>
              <a:t>gpus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 on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/>
                <a:cs typeface="Courier New"/>
              </a:rPr>
              <a:t>gpu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{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     var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A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B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,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</a:t>
            </a: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: [1..n]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real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A = B + alpha * C;      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}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  }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chemeClr val="tx1"/>
                </a:solidFill>
                <a:latin typeface="Courier New"/>
                <a:cs typeface="Courier New"/>
              </a:rPr>
              <a:t>}</a:t>
            </a:r>
          </a:p>
          <a:p>
            <a:pPr defTabSz="457189">
              <a:tabLst>
                <a:tab pos="1254094" algn="l"/>
              </a:tabLst>
              <a:defRPr/>
            </a:pP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175044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stream-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ep.chpl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2CB782-51BB-394F-8186-F3DA2B371B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73</a:t>
            </a:fld>
            <a:endParaRPr lang="en-US" dirty="0"/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96951E9E-CA59-3544-8A90-8E208D2B048C}"/>
              </a:ext>
            </a:extLst>
          </p:cNvPr>
          <p:cNvSpPr/>
          <p:nvPr/>
        </p:nvSpPr>
        <p:spPr bwMode="ltGray">
          <a:xfrm>
            <a:off x="7657372" y="5235011"/>
            <a:ext cx="4040056" cy="668400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This program uses all CPUs and GPUs across all of our compute nodes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8605B34-2B12-BA48-918C-A25F4CBB32A2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2082018" y="1583461"/>
            <a:ext cx="5957810" cy="1103468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76D67581-C970-C149-8C27-C61255F2AD06}"/>
              </a:ext>
            </a:extLst>
          </p:cNvPr>
          <p:cNvSpPr/>
          <p:nvPr/>
        </p:nvSpPr>
        <p:spPr bwMode="ltGray">
          <a:xfrm>
            <a:off x="8039828" y="1143000"/>
            <a:ext cx="3352800" cy="880921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‘cobegin { … }’ creates a task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per child statement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D90FCF6-1594-084B-B295-85F4C8FA094D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6326056" y="2987879"/>
            <a:ext cx="1713772" cy="10436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rocess 13">
            <a:extLst>
              <a:ext uri="{FF2B5EF4-FFF2-40B4-BE49-F238E27FC236}">
                <a16:creationId xmlns:a16="http://schemas.microsoft.com/office/drawing/2014/main" id="{3EDB0824-3546-4E46-AE2D-6D38DC645E40}"/>
              </a:ext>
            </a:extLst>
          </p:cNvPr>
          <p:cNvSpPr/>
          <p:nvPr/>
        </p:nvSpPr>
        <p:spPr bwMode="ltGray">
          <a:xfrm>
            <a:off x="8039828" y="2743200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one task runs our multi-GPU triad</a:t>
            </a:r>
          </a:p>
        </p:txBody>
      </p:sp>
      <p:sp>
        <p:nvSpPr>
          <p:cNvPr id="15" name="Process 14">
            <a:extLst>
              <a:ext uri="{FF2B5EF4-FFF2-40B4-BE49-F238E27FC236}">
                <a16:creationId xmlns:a16="http://schemas.microsoft.com/office/drawing/2014/main" id="{B74FCE5B-D182-9F46-B1AA-1FDBDA302495}"/>
              </a:ext>
            </a:extLst>
          </p:cNvPr>
          <p:cNvSpPr/>
          <p:nvPr/>
        </p:nvSpPr>
        <p:spPr bwMode="ltGray">
          <a:xfrm>
            <a:off x="8001000" y="4038600"/>
            <a:ext cx="3352800" cy="489358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other runs the multi-CPU triad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AC1491C-F7A1-224F-9D74-D02F300A2200}"/>
              </a:ext>
            </a:extLst>
          </p:cNvPr>
          <p:cNvCxnSpPr>
            <a:cxnSpLocks/>
          </p:cNvCxnSpPr>
          <p:nvPr/>
        </p:nvCxnSpPr>
        <p:spPr>
          <a:xfrm>
            <a:off x="5048614" y="4288922"/>
            <a:ext cx="2913558" cy="0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47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D79487-711E-FB59-CC2F-26D4775497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/>
              <a:t>Primers</a:t>
            </a:r>
          </a:p>
          <a:p>
            <a:pPr lvl="1"/>
            <a:r>
              <a:rPr lang="en-US" dirty="0">
                <a:hlinkClick r:id="rId3"/>
              </a:rPr>
              <a:t>https://chapel-lang.org/docs/primers/index.html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Blog posts for Advent of Code</a:t>
            </a:r>
          </a:p>
          <a:p>
            <a:pPr lvl="1"/>
            <a:r>
              <a:rPr lang="en-US" dirty="0">
                <a:hlinkClick r:id="rId4"/>
              </a:rPr>
              <a:t>https://chapel-lang.org/blog/index.html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r>
              <a:rPr lang="en-US" b="1" dirty="0"/>
              <a:t>Test directory in main repository</a:t>
            </a:r>
          </a:p>
          <a:p>
            <a:pPr lvl="1"/>
            <a:r>
              <a:rPr lang="en-US" dirty="0">
                <a:hlinkClick r:id="rId5"/>
              </a:rPr>
              <a:t>https://github.com/chapel-lang/chapel/tree/main/test</a:t>
            </a: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r>
              <a:rPr lang="en-US" b="1" dirty="0"/>
              <a:t>Presentations</a:t>
            </a:r>
          </a:p>
          <a:p>
            <a:pPr lvl="1"/>
            <a:r>
              <a:rPr lang="en-US" dirty="0">
                <a:hlinkClick r:id="rId6"/>
              </a:rPr>
              <a:t>https://chapel-lang.org/presentations.html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5734C-0C84-B09C-A4FF-04E2937A5D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7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7"/>
                </a:buBlip>
              </a:pPr>
              <a:t>74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B1FDE6-D560-1ABB-9C64-939711A4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Chapel Examples &amp;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934865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8F2B0F-2B76-884E-AEA3-4429C9C325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Takeaways</a:t>
            </a:r>
          </a:p>
          <a:p>
            <a:pPr lvl="1"/>
            <a:r>
              <a:rPr lang="en-US" dirty="0"/>
              <a:t>Chapel is a PGAS programming language designed to leverage parallelism</a:t>
            </a:r>
          </a:p>
          <a:p>
            <a:pPr lvl="1"/>
            <a:r>
              <a:rPr lang="en-US" dirty="0"/>
              <a:t>It is being used in some large production codes</a:t>
            </a:r>
          </a:p>
          <a:p>
            <a:pPr lvl="1"/>
            <a:r>
              <a:rPr lang="en-US" dirty="0"/>
              <a:t>Our team is responsive to user questions and would enjoy having you participate in our community</a:t>
            </a:r>
          </a:p>
          <a:p>
            <a:pPr lvl="1"/>
            <a:endParaRPr lang="en-US" sz="800" dirty="0"/>
          </a:p>
          <a:p>
            <a:r>
              <a:rPr lang="en-US" sz="2400" b="1" dirty="0"/>
              <a:t>How to get more help</a:t>
            </a:r>
          </a:p>
          <a:p>
            <a:pPr lvl="1"/>
            <a:r>
              <a:rPr lang="en-US" sz="2200" dirty="0"/>
              <a:t>Ask the Chapel team and users questions on discourse, </a:t>
            </a:r>
            <a:r>
              <a:rPr lang="en-US" sz="2200" dirty="0" err="1"/>
              <a:t>gitter</a:t>
            </a:r>
            <a:r>
              <a:rPr lang="en-US" sz="2200" dirty="0"/>
              <a:t>, or stack overflow</a:t>
            </a:r>
          </a:p>
          <a:p>
            <a:pPr lvl="1"/>
            <a:r>
              <a:rPr lang="en-US" sz="2200" dirty="0"/>
              <a:t>Also feel free to email me at </a:t>
            </a:r>
            <a:r>
              <a:rPr lang="en-US" sz="2200" dirty="0" err="1"/>
              <a:t>michelle.strout@hpe.com</a:t>
            </a:r>
            <a:endParaRPr lang="en-US" sz="2200" dirty="0"/>
          </a:p>
          <a:p>
            <a:pPr marL="228600" lvl="1" indent="0">
              <a:buNone/>
            </a:pPr>
            <a:endParaRPr lang="en-US" sz="2200" dirty="0"/>
          </a:p>
          <a:p>
            <a:r>
              <a:rPr lang="en-US" sz="2400" b="1" dirty="0"/>
              <a:t>Engaging with the community</a:t>
            </a:r>
          </a:p>
          <a:p>
            <a:pPr lvl="1"/>
            <a:r>
              <a:rPr lang="en-US" dirty="0"/>
              <a:t>Share your sample codes with us and your research community!</a:t>
            </a:r>
          </a:p>
          <a:p>
            <a:pPr lvl="1"/>
            <a:r>
              <a:rPr lang="en-US" dirty="0"/>
              <a:t>Join us at our free, virtual workshop in June, </a:t>
            </a:r>
            <a:r>
              <a:rPr lang="en-US" dirty="0">
                <a:hlinkClick r:id="rId3"/>
              </a:rPr>
              <a:t>https://chapel-lang.org/CHIUW.html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E719B-6BF1-5949-B671-5DA5FA6B8C66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75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0DDBA4-908D-6243-ABF8-9C2C0C7C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Summary</a:t>
            </a:r>
          </a:p>
        </p:txBody>
      </p:sp>
    </p:spTree>
    <p:extLst>
      <p:ext uri="{BB962C8B-B14F-4D97-AF65-F5344CB8AC3E}">
        <p14:creationId xmlns:p14="http://schemas.microsoft.com/office/powerpoint/2010/main" val="16850113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8C0867-3F81-494C-8295-92D9735A41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Chapel homepage: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https://chapel-lang.org</a:t>
            </a:r>
            <a:endParaRPr lang="en-US" dirty="0"/>
          </a:p>
          <a:p>
            <a:pPr lvl="1"/>
            <a:r>
              <a:rPr lang="en-US" dirty="0"/>
              <a:t>(points to all other resources)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Social Media:</a:t>
            </a:r>
          </a:p>
          <a:p>
            <a:pPr lvl="1"/>
            <a:r>
              <a:rPr lang="en-US" dirty="0"/>
              <a:t>Twitter: </a:t>
            </a:r>
            <a:r>
              <a:rPr lang="en-US" dirty="0">
                <a:hlinkClick r:id="rId4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Facebook: </a:t>
            </a:r>
            <a:r>
              <a:rPr lang="en-US" dirty="0">
                <a:hlinkClick r:id="rId5"/>
              </a:rPr>
              <a:t>@ChapelLanguage</a:t>
            </a:r>
            <a:endParaRPr lang="en-US" dirty="0"/>
          </a:p>
          <a:p>
            <a:pPr lvl="1"/>
            <a:r>
              <a:rPr lang="en-US" dirty="0"/>
              <a:t>YouTube: </a:t>
            </a:r>
            <a:r>
              <a:rPr lang="en-US" sz="1600" dirty="0">
                <a:hlinkClick r:id="rId6"/>
              </a:rPr>
              <a:t>http://www.youtube.com/c/ChapelParallelProgrammingLanguage</a:t>
            </a:r>
            <a:r>
              <a:rPr lang="en-US" sz="1600" dirty="0"/>
              <a:t> 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Community Discussion / Support:</a:t>
            </a:r>
          </a:p>
          <a:p>
            <a:pPr lvl="1"/>
            <a:r>
              <a:rPr lang="en-US" dirty="0"/>
              <a:t>Discourse: </a:t>
            </a:r>
            <a:r>
              <a:rPr lang="en-US" dirty="0">
                <a:hlinkClick r:id="rId7"/>
              </a:rPr>
              <a:t>https://chapel.discourse.group/</a:t>
            </a:r>
            <a:endParaRPr lang="en-US" dirty="0"/>
          </a:p>
          <a:p>
            <a:pPr lvl="1"/>
            <a:r>
              <a:rPr lang="en-US" dirty="0" err="1"/>
              <a:t>Gitter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https://gitter.im/chapel-lang/chapel</a:t>
            </a:r>
            <a:r>
              <a:rPr lang="en-US" dirty="0"/>
              <a:t> </a:t>
            </a:r>
            <a:endParaRPr lang="en-US" b="1" dirty="0"/>
          </a:p>
          <a:p>
            <a:pPr lvl="1"/>
            <a:r>
              <a:rPr lang="en-US" dirty="0"/>
              <a:t>Stack Overflow: </a:t>
            </a:r>
            <a:r>
              <a:rPr lang="en-US" sz="1800" dirty="0">
                <a:hlinkClick r:id="rId9"/>
              </a:rPr>
              <a:t>https://stackoverflow.com/questions/tagged/chapel</a:t>
            </a:r>
            <a:endParaRPr lang="en-US" dirty="0"/>
          </a:p>
          <a:p>
            <a:pPr lvl="1"/>
            <a:r>
              <a:rPr lang="en-US" dirty="0"/>
              <a:t>GitHub Issues: </a:t>
            </a:r>
            <a:r>
              <a:rPr lang="en-US" dirty="0">
                <a:hlinkClick r:id="rId10"/>
              </a:rPr>
              <a:t>https://github.com/chapel-lang/chapel/issues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8A274-DDE0-2341-AC71-900740647FA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marL="205699" marR="0" lvl="0" indent="-205699" algn="l" defTabSz="108842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11"/>
              </a:buBlip>
              <a:tabLst/>
              <a:defRPr/>
            </a:pPr>
            <a:fld id="{104FC826-72BB-4AF1-BA01-A94F7396A7DC}" type="slidenum">
              <a:rPr kumimoji="0" lang="en-US" sz="2000" b="0" i="0" u="none" strike="noStrike" kern="1200" cap="all" spc="0" normalizeH="0" baseline="10000" noProof="0" smtClean="0">
                <a:ln>
                  <a:noFill/>
                </a:ln>
                <a:solidFill>
                  <a:srgbClr val="787871"/>
                </a:solidFill>
                <a:effectLst/>
                <a:uLnTx/>
                <a:uFillTx/>
                <a:latin typeface="MetricHPE" panose="020B0503030202060203" pitchFamily="34" charset="0"/>
                <a:ea typeface="+mn-ea"/>
                <a:cs typeface="+mn-cs"/>
              </a:rPr>
              <a:pPr marL="205699" marR="0" lvl="0" indent="-205699" algn="l" defTabSz="108842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Blip>
                  <a:blip r:embed="rId11"/>
                </a:buBlip>
                <a:tabLst/>
                <a:defRPr/>
              </a:pPr>
              <a:t>76</a:t>
            </a:fld>
            <a:endParaRPr kumimoji="0" lang="en-US" sz="2000" b="0" i="0" u="none" strike="noStrike" kern="1200" cap="all" spc="0" normalizeH="0" baseline="10000" noProof="0" dirty="0">
              <a:ln>
                <a:noFill/>
              </a:ln>
              <a:solidFill>
                <a:srgbClr val="787871"/>
              </a:solidFill>
              <a:effectLst/>
              <a:uLnTx/>
              <a:uFillTx/>
              <a:latin typeface="MetricHPE" panose="020B0503030202060203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A29513-E95A-C148-BA92-1D880038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Chapel Resources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33289C6-51FE-F342-B48E-EC261E5DE46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6600" y="1004342"/>
            <a:ext cx="4710029" cy="4521200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2189880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EDA0B6-F2A4-4D4D-A486-562EDFD7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Chapel Team at HPE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6868B-CEF6-774D-8527-D064FB8610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77</a:t>
            </a:fld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5F3A8D-0608-E34F-88EF-A4432BAE8549}"/>
              </a:ext>
            </a:extLst>
          </p:cNvPr>
          <p:cNvSpPr txBox="1">
            <a:spLocks/>
          </p:cNvSpPr>
          <p:nvPr/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914400" rtl="0" eaLnBrk="1" latinLnBrk="0" hangingPunct="1">
              <a:lnSpc>
                <a:spcPct val="90000"/>
              </a:lnSpc>
              <a:defRPr sz="1200" kern="1200" cap="all" baseline="0">
                <a:solidFill>
                  <a:schemeClr val="bg2"/>
                </a:solidFill>
                <a:latin typeface="MetricHPE Light" panose="020B0303030202060203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HPE Proprietary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D828B6-C5DC-96F5-0EF1-8F6BCEA4F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171511"/>
            <a:ext cx="7772400" cy="45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236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FD6407-77C8-2F45-D2B1-57538E5B73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71B829-011A-8388-359C-2982DFE2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 and Additional Content</a:t>
            </a:r>
          </a:p>
        </p:txBody>
      </p:sp>
    </p:spTree>
    <p:extLst>
      <p:ext uri="{BB962C8B-B14F-4D97-AF65-F5344CB8AC3E}">
        <p14:creationId xmlns:p14="http://schemas.microsoft.com/office/powerpoint/2010/main" val="39301139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3D92A3-EA21-6841-B17F-5F82D32613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b="1" dirty="0"/>
              <a:t>documentation</a:t>
            </a:r>
            <a:r>
              <a:rPr lang="en-US" dirty="0"/>
              <a:t> is here: </a:t>
            </a:r>
            <a:r>
              <a:rPr lang="en-US" dirty="0">
                <a:hlinkClick r:id="rId3"/>
              </a:rPr>
              <a:t>https://chapel-lang.org/docs/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primers can be particularly valuable for learning a concept: </a:t>
            </a:r>
            <a:r>
              <a:rPr lang="en-US" dirty="0">
                <a:hlinkClick r:id="rId4"/>
              </a:rPr>
              <a:t>https://chapel-lang.org/docs/primers/index.html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These are also available from a Chapel release in ‘$CHPL_HOME/examples/primers/’</a:t>
            </a:r>
          </a:p>
          <a:p>
            <a:pPr lvl="3"/>
            <a:r>
              <a:rPr lang="en-US" dirty="0"/>
              <a:t>or ‘$CHPL_HOME/test/release/examples/primers/’ if you clone from GitHub</a:t>
            </a:r>
          </a:p>
          <a:p>
            <a:endParaRPr lang="en-US" sz="1800" dirty="0"/>
          </a:p>
          <a:p>
            <a:r>
              <a:rPr lang="en-US" dirty="0"/>
              <a:t>When debugging,</a:t>
            </a:r>
            <a:r>
              <a:rPr lang="en-US" b="1" dirty="0"/>
              <a:t> almost anything in Chapel can be printed out </a:t>
            </a:r>
            <a:r>
              <a:rPr lang="en-US" dirty="0"/>
              <a:t>with ‘writeln(expr1, expr2, expr3);’</a:t>
            </a:r>
          </a:p>
          <a:p>
            <a:pPr lvl="1"/>
            <a:r>
              <a:rPr lang="en-US" dirty="0"/>
              <a:t>Types can be printed after being cast to strings, e.g. ‘writeln(”Type of “, expr, “ is “, </a:t>
            </a:r>
            <a:r>
              <a:rPr lang="en-US" dirty="0" err="1"/>
              <a:t>expr.type:string</a:t>
            </a:r>
            <a:r>
              <a:rPr lang="en-US" dirty="0"/>
              <a:t>);’</a:t>
            </a:r>
          </a:p>
          <a:p>
            <a:pPr lvl="1"/>
            <a:r>
              <a:rPr lang="en-US" dirty="0"/>
              <a:t>A quick way to print a bunch of values out clearly is to print a tuple made up of them ‘writeln((x, y, z));’</a:t>
            </a:r>
          </a:p>
          <a:p>
            <a:endParaRPr lang="en-US" sz="1800" dirty="0"/>
          </a:p>
          <a:p>
            <a:r>
              <a:rPr lang="en-US" dirty="0"/>
              <a:t>Once your code is correct, before doing any performance timings, be sure to re-compile with </a:t>
            </a:r>
            <a:r>
              <a:rPr lang="en-US" b="1" dirty="0"/>
              <a:t>‘--fast’</a:t>
            </a:r>
          </a:p>
          <a:p>
            <a:pPr lvl="1"/>
            <a:r>
              <a:rPr lang="en-US" dirty="0"/>
              <a:t>Turns on optimizations, turns off safety checks, slows down compilation, speeds up execution significantly</a:t>
            </a:r>
          </a:p>
          <a:p>
            <a:pPr lvl="1"/>
            <a:r>
              <a:rPr lang="en-US" dirty="0"/>
              <a:t>Then, when you go back to making modifications, be sure to stop using `--fast` in order to turn checks back on</a:t>
            </a:r>
          </a:p>
          <a:p>
            <a:endParaRPr lang="en-US" sz="1800" dirty="0"/>
          </a:p>
          <a:p>
            <a:r>
              <a:rPr lang="en-US" dirty="0"/>
              <a:t>For vim / emacs users, </a:t>
            </a:r>
            <a:r>
              <a:rPr lang="en-US" b="1" dirty="0"/>
              <a:t>syntax highlighters </a:t>
            </a:r>
            <a:r>
              <a:rPr lang="en-US" dirty="0"/>
              <a:t>are in $CHPL_HOME/highlight</a:t>
            </a:r>
          </a:p>
          <a:p>
            <a:pPr lvl="1"/>
            <a:r>
              <a:rPr lang="en-US" dirty="0"/>
              <a:t>Imperfect, but typically better than nothing</a:t>
            </a:r>
          </a:p>
          <a:p>
            <a:pPr lvl="1"/>
            <a:r>
              <a:rPr lang="en-US" dirty="0"/>
              <a:t>Emacs MELPA users may want to use the chapel-mode available there (better in many ways, weird in others)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D6F283-2A02-F34E-8BA7-D411FC608D1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5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5"/>
                </a:buBlip>
              </a:pPr>
              <a:t>79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1E2DE15-78B0-F24B-B61C-A44C8193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Tips When Getting Started with Chapel (also in README)</a:t>
            </a:r>
          </a:p>
        </p:txBody>
      </p:sp>
    </p:spTree>
    <p:extLst>
      <p:ext uri="{BB962C8B-B14F-4D97-AF65-F5344CB8AC3E}">
        <p14:creationId xmlns:p14="http://schemas.microsoft.com/office/powerpoint/2010/main" val="31167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050B62-FF4E-BD49-99D3-59D4534D720A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95879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86FB4F-8294-5A45-A2AB-7DE51F0577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400" b="1" dirty="0"/>
              <a:t>begin / cobegin statements: </a:t>
            </a:r>
            <a:r>
              <a:rPr lang="en-US" sz="2400" b="0" dirty="0"/>
              <a:t>the two other ways of creating tasks</a:t>
            </a:r>
          </a:p>
          <a:p>
            <a:pPr marL="411480" lvl="2" indent="0">
              <a:buNone/>
            </a:pPr>
            <a:endParaRPr lang="en-US" sz="2000" b="0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2400" b="1" dirty="0"/>
          </a:p>
          <a:p>
            <a:endParaRPr lang="en-US" sz="1800" b="1" dirty="0"/>
          </a:p>
          <a:p>
            <a:r>
              <a:rPr lang="en-US" sz="2400" b="1" dirty="0"/>
              <a:t>atomic / synchronized variables: </a:t>
            </a:r>
            <a:r>
              <a:rPr lang="en-US" sz="2400" b="0" dirty="0"/>
              <a:t>types for safe data sharing &amp; coordination between tasks</a:t>
            </a:r>
          </a:p>
          <a:p>
            <a:endParaRPr lang="en-US" sz="2400" b="1" dirty="0"/>
          </a:p>
          <a:p>
            <a:endParaRPr lang="en-US" sz="2800" b="1" dirty="0"/>
          </a:p>
          <a:p>
            <a:r>
              <a:rPr lang="en-US" sz="2400" b="1" dirty="0"/>
              <a:t>task intents / task-private variables:</a:t>
            </a:r>
            <a:r>
              <a:rPr lang="en-US" sz="2400" dirty="0"/>
              <a:t> control how variables and tasks relate</a:t>
            </a:r>
            <a:endParaRPr lang="en-US" sz="2400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7B0F51-FF2D-6342-AD4C-6911A87247B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A6A718CD-1F60-478A-BCD3-0DF9B7590A9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12D845-B048-9447-9E9F-2BFA8F3E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Task Parallel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CE636-FC08-FF45-A9AF-9124B2194A6F}"/>
              </a:ext>
            </a:extLst>
          </p:cNvPr>
          <p:cNvSpPr/>
          <p:nvPr/>
        </p:nvSpPr>
        <p:spPr>
          <a:xfrm>
            <a:off x="612674" y="1422368"/>
            <a:ext cx="59987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begin</a:t>
            </a:r>
            <a:r>
              <a:rPr lang="en-US" b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stmt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fire off an asynchronous task to run ‘</a:t>
            </a:r>
            <a:r>
              <a:rPr lang="en-US" i="1" dirty="0" err="1">
                <a:solidFill>
                  <a:schemeClr val="accent1"/>
                </a:solidFill>
                <a:cs typeface="Courier New" pitchFamily="49" charset="0"/>
              </a:rPr>
              <a:t>stmt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F10CD-201F-8140-98FD-1A70C7B04B5C}"/>
              </a:ext>
            </a:extLst>
          </p:cNvPr>
          <p:cNvSpPr/>
          <p:nvPr/>
        </p:nvSpPr>
        <p:spPr>
          <a:xfrm>
            <a:off x="612674" y="1979474"/>
            <a:ext cx="7271542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cobegin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fire off a task for each of ‘stmt1’, ‘stmt2’, …</a:t>
            </a:r>
            <a:endParaRPr lang="en-US" b="1" i="1" dirty="0">
              <a:solidFill>
                <a:schemeClr val="accent1"/>
              </a:solidFill>
              <a:cs typeface="Courier New" pitchFamily="49" charset="0"/>
            </a:endParaRPr>
          </a:p>
          <a:p>
            <a:r>
              <a:rPr lang="en-US" b="1" i="1" dirty="0">
                <a:solidFill>
                  <a:srgbClr val="C317AC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stmt1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stmt2;</a:t>
            </a:r>
          </a:p>
          <a:p>
            <a:r>
              <a:rPr lang="en-US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stmt3;</a:t>
            </a:r>
          </a:p>
          <a:p>
            <a:r>
              <a:rPr lang="en-US" i="1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…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       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wait here for these tasks to complete before proceeding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8EEB06-55CE-CD49-B148-F1895915C08C}"/>
              </a:ext>
            </a:extLst>
          </p:cNvPr>
          <p:cNvSpPr/>
          <p:nvPr/>
        </p:nvSpPr>
        <p:spPr>
          <a:xfrm>
            <a:off x="612674" y="4306669"/>
            <a:ext cx="1041823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sum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atomic int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supports various atomic methods like .add(), .</a:t>
            </a:r>
            <a:r>
              <a:rPr lang="en-US" i="1" dirty="0" err="1">
                <a:solidFill>
                  <a:schemeClr val="accent1"/>
                </a:solidFill>
                <a:cs typeface="Courier New" pitchFamily="49" charset="0"/>
              </a:rPr>
              <a:t>compareExchange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(), …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cursor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sync int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;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stores a full/empty bit governing reads/writes, supporting .</a:t>
            </a:r>
            <a:r>
              <a:rPr lang="en-US" i="1" dirty="0" err="1">
                <a:solidFill>
                  <a:schemeClr val="accent1"/>
                </a:solidFill>
                <a:cs typeface="Courier New" pitchFamily="49" charset="0"/>
              </a:rPr>
              <a:t>readEF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(), .</a:t>
            </a:r>
            <a:r>
              <a:rPr lang="en-US" i="1" dirty="0" err="1">
                <a:solidFill>
                  <a:schemeClr val="accent1"/>
                </a:solidFill>
                <a:cs typeface="Courier New" pitchFamily="49" charset="0"/>
              </a:rPr>
              <a:t>writeEF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()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82A993-B316-2046-9CD8-DA61FCC551EA}"/>
              </a:ext>
            </a:extLst>
          </p:cNvPr>
          <p:cNvSpPr/>
          <p:nvPr/>
        </p:nvSpPr>
        <p:spPr>
          <a:xfrm>
            <a:off x="612674" y="5535674"/>
            <a:ext cx="92833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coforall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1..niters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with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ref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x, +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reduce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y,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z: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 … }</a:t>
            </a:r>
            <a:endParaRPr lang="en-US" i="1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73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A17386-AF8E-6D4F-9FE9-BD6C955038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for loop:</a:t>
            </a:r>
            <a:r>
              <a:rPr lang="en-US" dirty="0"/>
              <a:t> each iteration is executed serially by the current task</a:t>
            </a:r>
          </a:p>
          <a:p>
            <a:pPr lvl="1"/>
            <a:r>
              <a:rPr lang="en-US" dirty="0"/>
              <a:t>predictable execution order, similar to conventional languages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foreach loop:</a:t>
            </a:r>
            <a:r>
              <a:rPr lang="en-US" dirty="0"/>
              <a:t> all iterations executed by the current task, but in no specific order</a:t>
            </a:r>
          </a:p>
          <a:p>
            <a:pPr lvl="1"/>
            <a:r>
              <a:rPr lang="en-US" dirty="0"/>
              <a:t>a candidate for vectorization, SIMD execution on GPUs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forall loop:</a:t>
            </a:r>
            <a:r>
              <a:rPr lang="en-US" dirty="0"/>
              <a:t> all iterations are executed by one or more tasks in no specific order</a:t>
            </a:r>
          </a:p>
          <a:p>
            <a:pPr lvl="1"/>
            <a:r>
              <a:rPr lang="en-US" dirty="0"/>
              <a:t>implemented using one or more tasks, locally or distributed, as determined by the </a:t>
            </a:r>
            <a:r>
              <a:rPr lang="en-US" dirty="0" err="1"/>
              <a:t>iterand</a:t>
            </a:r>
            <a:r>
              <a:rPr lang="en-US" dirty="0"/>
              <a:t> expression</a:t>
            </a:r>
          </a:p>
          <a:p>
            <a:pPr marL="411480" lvl="2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coforall loop:</a:t>
            </a:r>
            <a:r>
              <a:rPr lang="en-US" dirty="0"/>
              <a:t> each iteration is executed concurrently by a distinct task</a:t>
            </a:r>
          </a:p>
          <a:p>
            <a:pPr lvl="1"/>
            <a:r>
              <a:rPr lang="en-US" dirty="0"/>
              <a:t>explicit parallelism; supports synchronization between iterations (tasks)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B83AD2-4285-7244-92A7-4456FD19DB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5A2F79-023C-4B44-BE19-39EF1EFC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of Chapel for-Loop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578DD-82E3-964B-BD60-8F88F734AA10}"/>
              </a:ext>
            </a:extLst>
          </p:cNvPr>
          <p:cNvSpPr/>
          <p:nvPr/>
        </p:nvSpPr>
        <p:spPr>
          <a:xfrm>
            <a:off x="609601" y="3810000"/>
            <a:ext cx="1120139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1..n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 …        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forall loops over ranges use local tasks only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j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{1..n, 1..n}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 …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ditto for local domains…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myLocArr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do … 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…and local arrays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 err="1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elem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myDistArr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do …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distributed arrays use tasks on each locale owning part of the array</a:t>
            </a:r>
          </a:p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in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myParIter(…)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 do …      </a:t>
            </a:r>
            <a:r>
              <a:rPr lang="en-US" i="1" dirty="0">
                <a:solidFill>
                  <a:schemeClr val="accent1"/>
                </a:solidFill>
                <a:cs typeface="Courier New" pitchFamily="49" charset="0"/>
              </a:rPr>
              <a:t>// you can also write your own iterators that use the policy you want</a:t>
            </a:r>
          </a:p>
        </p:txBody>
      </p:sp>
    </p:spTree>
    <p:extLst>
      <p:ext uri="{BB962C8B-B14F-4D97-AF65-F5344CB8AC3E}">
        <p14:creationId xmlns:p14="http://schemas.microsoft.com/office/powerpoint/2010/main" val="44354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12BBE5F-C6AE-B54C-97BD-0B097BDBD1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Any function or operator that takes scalar arguments can be called with array expressions instead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Interpretation is similar to that of a zippered forall loop, thus: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dirty="0"/>
              <a:t>   is equivalent to: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as is: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So, in the Jacobi computation,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==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9C7FD-3005-7B4F-B51C-9BE25682843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82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3D744D-6F89-5345-BBDB-D5B6B6AE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SideBar</a:t>
            </a:r>
            <a:r>
              <a:rPr lang="en-US" dirty="0"/>
              <a:t>: Promotion Of Scalar Subroutines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456FE-8AEB-1C4C-8532-A3D4EB2267C9}"/>
              </a:ext>
            </a:extLst>
          </p:cNvPr>
          <p:cNvSpPr/>
          <p:nvPr/>
        </p:nvSpPr>
        <p:spPr>
          <a:xfrm>
            <a:off x="723901" y="1371600"/>
            <a:ext cx="537209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proc 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foo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z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real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return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x**y + 10*c;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F2ACDD-85B5-7047-B4CC-285924DCE1F3}"/>
              </a:ext>
            </a:extLst>
          </p:cNvPr>
          <p:cNvSpPr/>
          <p:nvPr/>
        </p:nvSpPr>
        <p:spPr>
          <a:xfrm>
            <a:off x="723902" y="2810470"/>
            <a:ext cx="2590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 = foo(A, 2, B);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1FFD18-04FC-B94A-A28B-6708E125076C}"/>
              </a:ext>
            </a:extLst>
          </p:cNvPr>
          <p:cNvSpPr/>
          <p:nvPr/>
        </p:nvSpPr>
        <p:spPr>
          <a:xfrm>
            <a:off x="723901" y="3593068"/>
            <a:ext cx="52578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forall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(c, a, b)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zip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(C, A, B)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do</a:t>
            </a:r>
          </a:p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 = foo(a, 2, b);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092DC1-3718-F347-82D3-D18CAD82AC37}"/>
              </a:ext>
            </a:extLst>
          </p:cNvPr>
          <p:cNvSpPr/>
          <p:nvPr/>
        </p:nvSpPr>
        <p:spPr>
          <a:xfrm>
            <a:off x="723901" y="4659868"/>
            <a:ext cx="2590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 = A**2 + 10*c;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19B04A-7780-3B42-9921-73C9A39F9705}"/>
              </a:ext>
            </a:extLst>
          </p:cNvPr>
          <p:cNvSpPr/>
          <p:nvPr/>
        </p:nvSpPr>
        <p:spPr>
          <a:xfrm>
            <a:off x="760544" y="5726668"/>
            <a:ext cx="29718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  <a:latin typeface="Courier New" pitchFamily="49" charset="0"/>
              </a:rPr>
              <a:t>abs</a:t>
            </a:r>
            <a:r>
              <a:rPr lang="en-US" dirty="0">
                <a:latin typeface="Courier New" pitchFamily="49" charset="0"/>
              </a:rPr>
              <a:t>(A[D] - Temp[D]);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3B0773-6D22-AC47-9482-FEA57773383A}"/>
              </a:ext>
            </a:extLst>
          </p:cNvPr>
          <p:cNvSpPr/>
          <p:nvPr/>
        </p:nvSpPr>
        <p:spPr>
          <a:xfrm>
            <a:off x="4343400" y="5726668"/>
            <a:ext cx="70866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forall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(</a:t>
            </a:r>
            <a:r>
              <a:rPr lang="en-US" dirty="0" err="1">
                <a:solidFill>
                  <a:schemeClr val="tx1"/>
                </a:solidFill>
                <a:latin typeface="Courier New" pitchFamily="49" charset="0"/>
              </a:rPr>
              <a:t>a,t</a:t>
            </a:r>
            <a:r>
              <a:rPr lang="en-US" dirty="0">
                <a:solidFill>
                  <a:schemeClr val="tx1"/>
                </a:solidFill>
                <a:latin typeface="Courier New" pitchFamily="49" charset="0"/>
              </a:rPr>
              <a:t>)</a:t>
            </a:r>
            <a:r>
              <a:rPr lang="en-US" b="1" dirty="0">
                <a:solidFill>
                  <a:schemeClr val="accent4"/>
                </a:solidFill>
                <a:latin typeface="Courier New" pitchFamily="49" charset="0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in zip</a:t>
            </a:r>
            <a:r>
              <a:rPr lang="en-US" dirty="0">
                <a:latin typeface="Courier New" pitchFamily="49" charset="0"/>
              </a:rPr>
              <a:t>(A[D], Temp[D]) </a:t>
            </a:r>
            <a:r>
              <a:rPr lang="en-US" b="1" dirty="0">
                <a:solidFill>
                  <a:schemeClr val="accent1"/>
                </a:solidFill>
                <a:latin typeface="Courier New" pitchFamily="49" charset="0"/>
              </a:rPr>
              <a:t>do</a:t>
            </a:r>
            <a:r>
              <a:rPr lang="en-US" dirty="0">
                <a:latin typeface="Courier New" pitchFamily="49" charset="0"/>
              </a:rPr>
              <a:t> abs(a – t);</a:t>
            </a:r>
            <a:endParaRPr lang="en-US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8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C85BAAFF-6EA5-634B-A668-1DA0021300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9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Task-Parallel “Hello world”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B69CC-8AE4-9240-9BF8-B66265EBA654}"/>
              </a:ext>
            </a:extLst>
          </p:cNvPr>
          <p:cNvSpPr/>
          <p:nvPr/>
        </p:nvSpPr>
        <p:spPr>
          <a:xfrm>
            <a:off x="380999" y="1387019"/>
            <a:ext cx="6781801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defTabSz="457189">
              <a:tabLst>
                <a:tab pos="1254094" algn="l"/>
              </a:tabLst>
              <a:defRPr/>
            </a:pP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chemeClr val="tx1"/>
              </a:solidFill>
              <a:latin typeface="Courier New"/>
              <a:cs typeface="Courier New"/>
            </a:endParaRP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const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numTasks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=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.numPUs();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coforall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tid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in</a:t>
            </a:r>
            <a:r>
              <a:rPr lang="en-US" dirty="0">
                <a:solidFill>
                  <a:srgbClr val="000090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1..numTasks </a:t>
            </a:r>
            <a:r>
              <a:rPr lang="en-US" b="1" dirty="0">
                <a:solidFill>
                  <a:schemeClr val="accent1"/>
                </a:solidFill>
                <a:latin typeface="Courier New"/>
                <a:cs typeface="Courier New"/>
              </a:rPr>
              <a:t>do</a:t>
            </a:r>
          </a:p>
          <a:p>
            <a:pPr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writef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"H</a:t>
            </a:r>
            <a:r>
              <a:rPr lang="en-US" dirty="0">
                <a:solidFill>
                  <a:srgbClr val="E46C0A"/>
                </a:solidFill>
                <a:latin typeface="Courier New"/>
                <a:cs typeface="Courier New"/>
              </a:rPr>
              <a:t>ell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 New"/>
                <a:cs typeface="Courier New"/>
              </a:rPr>
              <a:t>o from task %n of %n on %s\n"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,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           tid, numTasks, </a:t>
            </a:r>
            <a:r>
              <a:rPr lang="en-US" b="1" dirty="0">
                <a:solidFill>
                  <a:schemeClr val="accent4"/>
                </a:solidFill>
                <a:latin typeface="Courier New"/>
                <a:cs typeface="Courier New"/>
              </a:rPr>
              <a:t>here</a:t>
            </a: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.name);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 </a:t>
            </a:r>
          </a:p>
          <a:p>
            <a:pPr defTabSz="457189">
              <a:tabLst>
                <a:tab pos="1254094" algn="l"/>
              </a:tabLst>
              <a:defRPr/>
            </a:pPr>
            <a:r>
              <a:rPr lang="en-US" dirty="0">
                <a:solidFill>
                  <a:sysClr val="windowText" lastClr="000000"/>
                </a:solidFill>
                <a:latin typeface="Courier New"/>
                <a:cs typeface="Courier New"/>
              </a:rPr>
              <a:t> </a:t>
            </a: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D1F28EB0-4831-CB43-8343-700D2F15B7A5}"/>
              </a:ext>
            </a:extLst>
          </p:cNvPr>
          <p:cNvSpPr/>
          <p:nvPr/>
        </p:nvSpPr>
        <p:spPr bwMode="ltGray">
          <a:xfrm>
            <a:off x="7772400" y="902120"/>
            <a:ext cx="30480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‘here’ refers to the locale on which we’re currently running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B912227-295F-7342-8F88-BF7EE800B0E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3886200" y="1206920"/>
            <a:ext cx="3886200" cy="7742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5333BB-35EC-C349-BDCB-0E120525107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800600" y="1206920"/>
            <a:ext cx="2971800" cy="161248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36FF00-8037-4545-B43C-921DE619C00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334000" y="2142614"/>
            <a:ext cx="2286000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cess 20">
            <a:extLst>
              <a:ext uri="{FF2B5EF4-FFF2-40B4-BE49-F238E27FC236}">
                <a16:creationId xmlns:a16="http://schemas.microsoft.com/office/drawing/2014/main" id="{B24D1CE1-C9DD-434A-90C4-0EEA6C4B3138}"/>
              </a:ext>
            </a:extLst>
          </p:cNvPr>
          <p:cNvSpPr/>
          <p:nvPr/>
        </p:nvSpPr>
        <p:spPr bwMode="ltGray">
          <a:xfrm>
            <a:off x="7620000" y="1837814"/>
            <a:ext cx="3352800" cy="60960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many processing units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(think “cores”) does my locale have?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C2E8D3-1675-DE4F-AF11-509CCB276EE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943600" y="2961275"/>
            <a:ext cx="2363972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rocess 22">
            <a:extLst>
              <a:ext uri="{FF2B5EF4-FFF2-40B4-BE49-F238E27FC236}">
                <a16:creationId xmlns:a16="http://schemas.microsoft.com/office/drawing/2014/main" id="{B5F45841-8BB7-E04F-BAF6-3FCD08E01B8D}"/>
              </a:ext>
            </a:extLst>
          </p:cNvPr>
          <p:cNvSpPr/>
          <p:nvPr/>
        </p:nvSpPr>
        <p:spPr bwMode="ltGray">
          <a:xfrm>
            <a:off x="8307572" y="2743200"/>
            <a:ext cx="2436628" cy="436150"/>
          </a:xfrm>
          <a:prstGeom prst="flowChartProcess">
            <a:avLst/>
          </a:prstGeom>
          <a:solidFill>
            <a:schemeClr val="accent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what’s my locale’s name?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967C31-171E-1FAE-5D78-AF63D305CADB}"/>
              </a:ext>
            </a:extLst>
          </p:cNvPr>
          <p:cNvSpPr/>
          <p:nvPr/>
        </p:nvSpPr>
        <p:spPr>
          <a:xfrm>
            <a:off x="381000" y="1017687"/>
            <a:ext cx="2667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hello-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dist</a:t>
            </a:r>
            <a:r>
              <a:rPr lang="en-US" dirty="0">
                <a:solidFill>
                  <a:schemeClr val="tx1"/>
                </a:solidFill>
                <a:cs typeface="Courier New" pitchFamily="49" charset="0"/>
              </a:rPr>
              <a:t>-node-</a:t>
            </a:r>
            <a:r>
              <a:rPr lang="en-US" dirty="0" err="1">
                <a:solidFill>
                  <a:schemeClr val="tx1"/>
                </a:solidFill>
                <a:cs typeface="Courier New" pitchFamily="49" charset="0"/>
              </a:rPr>
              <a:t>names.chpl</a:t>
            </a:r>
            <a:endParaRPr lang="en-US" dirty="0">
              <a:solidFill>
                <a:schemeClr val="tx1"/>
              </a:solidFill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82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57150">
          <a:solidFill>
            <a:schemeClr val="accent1"/>
          </a:solidFill>
        </a:ln>
      </a:spPr>
      <a:bodyPr tIns="91440" bIns="91440"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91440" tIns="91440" rIns="91440" bIns="91440" rtlCol="0">
        <a:spAutoFit/>
      </a:bodyPr>
      <a:lstStyle>
        <a:defPPr marL="285750" indent="-285750" algn="l">
          <a:lnSpc>
            <a:spcPct val="90000"/>
          </a:lnSpc>
          <a:spcBef>
            <a:spcPts val="400"/>
          </a:spcBef>
          <a:buFont typeface="MetricHPE" panose="020B0503030202060203" pitchFamily="34" charset="0"/>
          <a:buChar char="•"/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Presentation1" id="{E01CEC0A-754E-4C29-9093-6C5C4E8C7284}" vid="{C4F1D16E-1AE6-4310-A166-1D00B7EABDC5}"/>
    </a:ext>
  </a:extLst>
</a:theme>
</file>

<file path=ppt/theme/theme2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3333CC"/>
      </a:hlink>
      <a:folHlink>
        <a:srgbClr val="2D2DB9"/>
      </a:folHlink>
    </a:clrScheme>
    <a:fontScheme name="Office Theme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PingFang SC" panose="020B0400000000000000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PingFang SC" panose="020B0400000000000000" pitchFamily="34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HPE_Standard_Metric_16x9_080117</Template>
  <TotalTime>30733</TotalTime>
  <Words>10174</Words>
  <Application>Microsoft Macintosh PowerPoint</Application>
  <PresentationFormat>Widescreen</PresentationFormat>
  <Paragraphs>1808</Paragraphs>
  <Slides>82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Arial</vt:lpstr>
      <vt:lpstr>Cambria Math</vt:lpstr>
      <vt:lpstr>CharisSIL</vt:lpstr>
      <vt:lpstr>Consolas</vt:lpstr>
      <vt:lpstr>Courier New</vt:lpstr>
      <vt:lpstr>MetricHPE</vt:lpstr>
      <vt:lpstr>MetricHPE Black</vt:lpstr>
      <vt:lpstr>MetricHPE Light</vt:lpstr>
      <vt:lpstr>Source Sans Pro</vt:lpstr>
      <vt:lpstr>Times New Roman</vt:lpstr>
      <vt:lpstr>Wingdings</vt:lpstr>
      <vt:lpstr>HPE_Standard_Metric_16x9_080117</vt:lpstr>
      <vt:lpstr>Office Theme</vt:lpstr>
      <vt:lpstr>Introduction to Chapel Parallel Programming Language</vt:lpstr>
      <vt:lpstr>Introduction to Chapel</vt:lpstr>
      <vt:lpstr>Chapel Programming Language</vt:lpstr>
      <vt:lpstr>Applications of Chapel: Links to Users’ Talks (slides + Video)</vt:lpstr>
      <vt:lpstr>Highlights of Chapel Usage</vt:lpstr>
      <vt:lpstr>Arkouda Argsort Performance</vt:lpstr>
      <vt:lpstr>Chapel Execution Model and Terminology: Locales</vt:lpstr>
      <vt:lpstr>Task-Parallel “Hello world”</vt:lpstr>
      <vt:lpstr>Task-Parallel “Hello world”</vt:lpstr>
      <vt:lpstr>Task-Parallel “Hello world”</vt:lpstr>
      <vt:lpstr>Task-Parallel “Hello world”</vt:lpstr>
      <vt:lpstr>Task-Parallel “Hello world” (Distributed version)</vt:lpstr>
      <vt:lpstr>Task-Parallel “Hello world” (Distributed version)</vt:lpstr>
      <vt:lpstr>2D Heat Diffusion Example</vt:lpstr>
      <vt:lpstr>Parallel Heat Diffusion in Heat_2D.chpl</vt:lpstr>
      <vt:lpstr>Distributed and Parallel Heat Diffusion in Heat_2D_DIST.chpl</vt:lpstr>
      <vt:lpstr>Parallelism Supported By Chapel</vt:lpstr>
      <vt:lpstr>Learning Objectives For Today's Chapel Tutorial</vt:lpstr>
      <vt:lpstr>Programing in Chapel</vt:lpstr>
      <vt:lpstr>Learning Objectives For Today's Chapel Tutorial</vt:lpstr>
      <vt:lpstr>How to Participate in this Tutorial And Afterwards</vt:lpstr>
      <vt:lpstr>SERIAL CODE Using Map/Dictionary: K-mer Counting</vt:lpstr>
      <vt:lpstr>Experimenting with the k-mer Example</vt:lpstr>
      <vt:lpstr>Learning Objectives For Today's Chapel Tutorial</vt:lpstr>
      <vt:lpstr>Parallelism Supported By Chapel</vt:lpstr>
      <vt:lpstr>Applications of Chapel: Links to Users’ Talks (slides + Video)</vt:lpstr>
      <vt:lpstr>Use of Tasks in Some Applications and Benchmarks</vt:lpstr>
      <vt:lpstr>Parallelism Across Locales and Within Locales</vt:lpstr>
      <vt:lpstr>Locales and Execution Model in Chapel</vt:lpstr>
      <vt:lpstr>Locales and Execution Model in Chapel</vt:lpstr>
      <vt:lpstr>Key Concerns for scalable Parallel Computing</vt:lpstr>
      <vt:lpstr>Basic Features for Locality</vt:lpstr>
      <vt:lpstr>Basic Features for Locality</vt:lpstr>
      <vt:lpstr>Mixing Locality with Task Parallelism</vt:lpstr>
      <vt:lpstr>Array-based Parallelism and locality</vt:lpstr>
      <vt:lpstr>Parallelism Across Locales and Within Locales</vt:lpstr>
      <vt:lpstr>Parallelism and locality are orthogonal in Chapel</vt:lpstr>
      <vt:lpstr>Learning Objectives For Today's Chapel Tutorial</vt:lpstr>
      <vt:lpstr>Processing Files in Parallel</vt:lpstr>
      <vt:lpstr>Analyzing Multiple Files Using PArallelism</vt:lpstr>
      <vt:lpstr>Block distribution of Array of Strings</vt:lpstr>
      <vt:lpstr>Processing Files in Parallel</vt:lpstr>
      <vt:lpstr>Learning Objectives For Today's Chapel Tutorial</vt:lpstr>
      <vt:lpstr>Chapel Supports a Global Namespace with Puts and Gets</vt:lpstr>
      <vt:lpstr>Chapel Supports a Global Namespace</vt:lpstr>
      <vt:lpstr>Capturing variables for on-clauses</vt:lpstr>
      <vt:lpstr>Capturing variables for on-clauses</vt:lpstr>
      <vt:lpstr>Capturing variables for on-clauses</vt:lpstr>
      <vt:lpstr>Capturing variables for on-clauses</vt:lpstr>
      <vt:lpstr>Capturing variables for on-clauses</vt:lpstr>
      <vt:lpstr>Capturing variables for on-clauses</vt:lpstr>
      <vt:lpstr>referring to captured variables</vt:lpstr>
      <vt:lpstr>2D Heat Diffusion Needs Puts &amp; Gets</vt:lpstr>
      <vt:lpstr>Array-based Parallelism and locality</vt:lpstr>
      <vt:lpstr>Parallel Heat Diffusion in Heat_2D.chpl</vt:lpstr>
      <vt:lpstr>Distributed and Parallel Heat Diffusion in Heat_2D_DIST.chpl</vt:lpstr>
      <vt:lpstr>Halo Buffer Optimization in Heat_2D_DIST_Buffers.chpl</vt:lpstr>
      <vt:lpstr>Halo Buffer Optimization Code</vt:lpstr>
      <vt:lpstr>2D Heat Diffusion Example</vt:lpstr>
      <vt:lpstr>Image Processing Example</vt:lpstr>
      <vt:lpstr>Image Processing for Coral Reef Dissimilarity</vt:lpstr>
      <vt:lpstr>PowerPoint Presentation</vt:lpstr>
      <vt:lpstr>Image Processing Example</vt:lpstr>
      <vt:lpstr>GPU Support in Chapel</vt:lpstr>
      <vt:lpstr>Stream Triad: Distributed Memory, GPUs AND CPUS</vt:lpstr>
      <vt:lpstr>Stream Triad: Performance vs. Reference versions </vt:lpstr>
      <vt:lpstr>Key Concerns for scalable Parallel Computing</vt:lpstr>
      <vt:lpstr>Key Concerns for scalable Parallel Computing</vt:lpstr>
      <vt:lpstr>Stream Triad Using GPUs AND CPUS (Single-locale)</vt:lpstr>
      <vt:lpstr>Stream Triad Using GPUs AND CPUS (multi-locale)</vt:lpstr>
      <vt:lpstr>Stream Triad: Distributed Memory, CPUs Only</vt:lpstr>
      <vt:lpstr>Stream Triad: Distributed Memory, GPUs only</vt:lpstr>
      <vt:lpstr>Stream Triad: Distributed Memory, GPUs AND CPUS</vt:lpstr>
      <vt:lpstr>Other Chapel Examples &amp; Presentations</vt:lpstr>
      <vt:lpstr>Tutorial Summary</vt:lpstr>
      <vt:lpstr>Chapel Resources</vt:lpstr>
      <vt:lpstr>Current Chapel Team at HPE</vt:lpstr>
      <vt:lpstr>Backup Slides and Additional Content</vt:lpstr>
      <vt:lpstr>General Tips When Getting Started with Chapel (also in README)</vt:lpstr>
      <vt:lpstr>Other Task Parallel Features</vt:lpstr>
      <vt:lpstr>Spectrum of Chapel for-Loop Styles</vt:lpstr>
      <vt:lpstr>SideBar: Promotion Of Scalar Subroutines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Legal guidelines for PowerPoint presentations</dc:title>
  <dc:creator>Brad Chamberlain</dc:creator>
  <cp:lastModifiedBy>Strout, Michelle</cp:lastModifiedBy>
  <cp:revision>1178</cp:revision>
  <cp:lastPrinted>2023-02-03T03:28:37Z</cp:lastPrinted>
  <dcterms:created xsi:type="dcterms:W3CDTF">2020-09-26T01:43:33Z</dcterms:created>
  <dcterms:modified xsi:type="dcterms:W3CDTF">2023-07-25T02:41:18Z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</Properties>
</file>